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63" r:id="rId3"/>
    <p:sldId id="265" r:id="rId4"/>
    <p:sldId id="259" r:id="rId5"/>
    <p:sldId id="261" r:id="rId6"/>
    <p:sldId id="274" r:id="rId7"/>
    <p:sldId id="262" r:id="rId8"/>
    <p:sldId id="266" r:id="rId9"/>
    <p:sldId id="268" r:id="rId10"/>
    <p:sldId id="269" r:id="rId11"/>
    <p:sldId id="270" r:id="rId12"/>
    <p:sldId id="271" r:id="rId13"/>
    <p:sldId id="273" r:id="rId14"/>
    <p:sldId id="275" r:id="rId15"/>
    <p:sldId id="280" r:id="rId16"/>
    <p:sldId id="276" r:id="rId17"/>
    <p:sldId id="281" r:id="rId18"/>
    <p:sldId id="277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  <p:clrMru>
    <a:srgbClr val="5C3D1E"/>
    <a:srgbClr val="CB9763"/>
    <a:srgbClr val="CC9900"/>
    <a:srgbClr val="0C1B2E"/>
    <a:srgbClr val="FFFF99"/>
    <a:srgbClr val="996600"/>
    <a:srgbClr val="FFCC66"/>
    <a:srgbClr val="CC6600"/>
    <a:srgbClr val="396499"/>
    <a:srgbClr val="7CA1C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650" y="-5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8167BE-0C38-4EDF-8A31-6B01D63EAE3D}" type="datetimeFigureOut">
              <a:rPr lang="en-US" smtClean="0"/>
              <a:t>7/26/2010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8B3ACF-B657-4BFF-81C9-9F476E24619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A91E6-E859-40CB-88D3-1C600989D86E}" type="datetime1">
              <a:rPr lang="en-US" smtClean="0"/>
              <a:t>7/26/2010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Volunteer Support: Link to Learning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E9624-9843-4817-A328-2F03726C1B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5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43815-78AF-4F52-A33E-45F66D861EBA}" type="datetime1">
              <a:rPr lang="en-US" smtClean="0"/>
              <a:t>7/26/2010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Volunteer Support: Link to Learning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E9624-9843-4817-A328-2F03726C1B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5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987B2-A473-40E9-B1A8-43A88EC81FCC}" type="datetime1">
              <a:rPr lang="en-US" smtClean="0"/>
              <a:t>7/26/2010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Volunteer Support: Link to Learning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E9624-9843-4817-A328-2F03726C1B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9C3E0-1621-4424-850F-03A8D03E5067}" type="datetime1">
              <a:rPr lang="en-US" smtClean="0"/>
              <a:t>7/26/2010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Volunteer Support: Link to Learning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E9624-9843-4817-A328-2F03726C1B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27C1E-B607-48CA-8938-7DF18529D3A7}" type="datetime1">
              <a:rPr lang="en-US" smtClean="0"/>
              <a:t>7/26/2010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Volunteer Support: Link to Learning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E9624-9843-4817-A328-2F03726C1B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CC51E-8BE1-4959-9FC1-2C322D040391}" type="datetime1">
              <a:rPr lang="en-US" smtClean="0"/>
              <a:t>7/26/2010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Volunteer Support: Link to Learning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E9624-9843-4817-A328-2F03726C1B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4D6CD-51E4-45C5-B917-6EEAEAE3225D}" type="datetime1">
              <a:rPr lang="en-US" smtClean="0"/>
              <a:t>7/26/2010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Volunteer Support: Link to Learning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E9624-9843-4817-A328-2F03726C1B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5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9C9ED-A49E-4693-B196-449C0330C5A6}" type="datetime1">
              <a:rPr lang="en-US" smtClean="0"/>
              <a:t>7/26/2010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Volunteer Support: Link to Learning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E9624-9843-4817-A328-2F03726C1B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5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18407-EE20-4A42-B654-B87318E4FF6B}" type="datetime1">
              <a:rPr lang="en-US" smtClean="0"/>
              <a:t>7/26/2010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Volunteer Support: Link to Learning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E9624-9843-4817-A328-2F03726C1B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5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5B0EE-2F63-439A-888B-2BCA8ED97B1D}" type="datetime1">
              <a:rPr lang="en-US" smtClean="0"/>
              <a:t>7/26/2010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Volunteer Support: Link to Learning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E9624-9843-4817-A328-2F03726C1B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5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4CD32-B4B1-4F18-872C-CE554F600FC5}" type="datetime1">
              <a:rPr lang="en-US" smtClean="0"/>
              <a:t>7/26/2010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Volunteer Support: Link to Learning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E9624-9843-4817-A328-2F03726C1B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5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EB1D8-B226-4324-9193-1E190A8A6280}" type="datetime1">
              <a:rPr lang="en-US" smtClean="0"/>
              <a:t>7/26/2010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Volunteer Support: Link to Learning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EE9624-9843-4817-A328-2F03726C1BA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5000"/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C1B2E">
              <a:alpha val="9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81000" y="1905000"/>
            <a:ext cx="5105400" cy="3962400"/>
          </a:xfrm>
          <a:prstGeom prst="rect">
            <a:avLst/>
          </a:prstGeom>
          <a:solidFill>
            <a:srgbClr val="996600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04800" y="1150203"/>
            <a:ext cx="716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VOLUNTEER SUPPORT</a:t>
            </a:r>
            <a:endParaRPr lang="en-US" sz="4800" b="1" dirty="0">
              <a:solidFill>
                <a:srgbClr val="FFCC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3048000"/>
            <a:ext cx="9144000" cy="1676400"/>
          </a:xfrm>
          <a:prstGeom prst="rect">
            <a:avLst/>
          </a:prstGeom>
          <a:solidFill>
            <a:srgbClr val="996600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Teamwork_by_Miss_Priscilla_Black.jpg"/>
          <p:cNvPicPr>
            <a:picLocks noChangeAspect="1"/>
          </p:cNvPicPr>
          <p:nvPr/>
        </p:nvPicPr>
        <p:blipFill>
          <a:blip r:embed="rId2" cstate="print">
            <a:lum bright="-20000"/>
          </a:blip>
          <a:stretch>
            <a:fillRect/>
          </a:stretch>
        </p:blipFill>
        <p:spPr>
          <a:xfrm>
            <a:off x="584200" y="2133600"/>
            <a:ext cx="4673600" cy="3505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410200" y="3544669"/>
            <a:ext cx="3429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itchFamily="82" charset="0"/>
              </a:rPr>
              <a:t>Link  to Learning</a:t>
            </a:r>
            <a:endParaRPr lang="en-US" sz="3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itchFamily="8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600" y="228600"/>
            <a:ext cx="8686800" cy="6400800"/>
          </a:xfrm>
          <a:prstGeom prst="rect">
            <a:avLst/>
          </a:prstGeom>
          <a:noFill/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Volunteer Support: Link to Learning</a:t>
            </a:r>
            <a:endParaRPr lang="en-US"/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C1B2E">
              <a:alpha val="9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81000" y="1905000"/>
            <a:ext cx="5105400" cy="3962400"/>
          </a:xfrm>
          <a:prstGeom prst="rect">
            <a:avLst/>
          </a:prstGeom>
          <a:solidFill>
            <a:srgbClr val="996600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486400" y="1217474"/>
            <a:ext cx="3352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Volunteers can be linked to learning </a:t>
            </a:r>
            <a:endParaRPr lang="en-US" sz="3600" b="1" dirty="0">
              <a:solidFill>
                <a:srgbClr val="FFCC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3048000"/>
            <a:ext cx="9144000" cy="1676400"/>
          </a:xfrm>
          <a:prstGeom prst="rect">
            <a:avLst/>
          </a:prstGeom>
          <a:solidFill>
            <a:srgbClr val="996600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410200" y="3560058"/>
            <a:ext cx="3429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itchFamily="82" charset="0"/>
              </a:rPr>
              <a:t>tutors</a:t>
            </a:r>
            <a:endParaRPr lang="en-US" sz="3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itchFamily="8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600" y="228600"/>
            <a:ext cx="8686800" cy="6400800"/>
          </a:xfrm>
          <a:prstGeom prst="rect">
            <a:avLst/>
          </a:prstGeom>
          <a:noFill/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student Big_Thinker_Of_Tomorrow_by_Qwerty12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2133600"/>
            <a:ext cx="4673600" cy="3505200"/>
          </a:xfrm>
          <a:prstGeom prst="rect">
            <a:avLst/>
          </a:prstGeom>
        </p:spPr>
      </p:pic>
      <p:pic>
        <p:nvPicPr>
          <p:cNvPr id="1026" name="Picture 2" descr="C:\Documents and Settings\rcook\Local Settings\Temporary Internet Files\Content.IE5\NXUL16FQ\MP900410128[1].jpg"/>
          <p:cNvPicPr>
            <a:picLocks noChangeAspect="1" noChangeArrowheads="1"/>
          </p:cNvPicPr>
          <p:nvPr/>
        </p:nvPicPr>
        <p:blipFill>
          <a:blip r:embed="rId3" cstate="print"/>
          <a:srcRect l="23333" t="1941" r="407" b="19524"/>
          <a:stretch>
            <a:fillRect/>
          </a:stretch>
        </p:blipFill>
        <p:spPr bwMode="auto">
          <a:xfrm>
            <a:off x="609600" y="2133598"/>
            <a:ext cx="4648200" cy="3505201"/>
          </a:xfrm>
          <a:prstGeom prst="rect">
            <a:avLst/>
          </a:prstGeom>
          <a:noFill/>
        </p:spPr>
      </p:pic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Volunteer Support: Link to Learning</a:t>
            </a:r>
            <a:endParaRPr lang="en-US"/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C1B2E">
              <a:alpha val="9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81000" y="1905000"/>
            <a:ext cx="5105400" cy="3962400"/>
          </a:xfrm>
          <a:prstGeom prst="rect">
            <a:avLst/>
          </a:prstGeom>
          <a:solidFill>
            <a:srgbClr val="996600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486400" y="1150202"/>
            <a:ext cx="3352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Volunteers can provide motivation</a:t>
            </a:r>
            <a:endParaRPr lang="en-US" sz="3600" b="1" dirty="0">
              <a:solidFill>
                <a:srgbClr val="FFCC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3048000"/>
            <a:ext cx="9144000" cy="1676400"/>
          </a:xfrm>
          <a:prstGeom prst="rect">
            <a:avLst/>
          </a:prstGeom>
          <a:solidFill>
            <a:srgbClr val="996600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410200" y="3560058"/>
            <a:ext cx="3429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itchFamily="82" charset="0"/>
              </a:rPr>
              <a:t>mentors</a:t>
            </a:r>
            <a:endParaRPr lang="en-US" sz="3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itchFamily="8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600" y="228600"/>
            <a:ext cx="8686800" cy="6400800"/>
          </a:xfrm>
          <a:prstGeom prst="rect">
            <a:avLst/>
          </a:prstGeom>
          <a:noFill/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9" name="Picture 11" descr="C:\Documents and Settings\rcook\Local Settings\Temporary Internet Files\Content.IE5\UPO93SGU\MP900422532[1].jpg"/>
          <p:cNvPicPr>
            <a:picLocks noChangeAspect="1" noChangeArrowheads="1"/>
          </p:cNvPicPr>
          <p:nvPr/>
        </p:nvPicPr>
        <p:blipFill>
          <a:blip r:embed="rId2" cstate="print"/>
          <a:srcRect t="8696" b="15217"/>
          <a:stretch>
            <a:fillRect/>
          </a:stretch>
        </p:blipFill>
        <p:spPr bwMode="auto">
          <a:xfrm>
            <a:off x="609600" y="2133599"/>
            <a:ext cx="4648200" cy="3536675"/>
          </a:xfrm>
          <a:prstGeom prst="rect">
            <a:avLst/>
          </a:prstGeom>
          <a:noFill/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Volunteer Support: Link to Learning</a:t>
            </a:r>
            <a:endParaRPr lang="en-US"/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C1B2E">
              <a:alpha val="9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81000" y="1905000"/>
            <a:ext cx="5105400" cy="3962400"/>
          </a:xfrm>
          <a:prstGeom prst="rect">
            <a:avLst/>
          </a:prstGeom>
          <a:solidFill>
            <a:srgbClr val="996600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3048000"/>
            <a:ext cx="9144000" cy="1676400"/>
          </a:xfrm>
          <a:prstGeom prst="rect">
            <a:avLst/>
          </a:prstGeom>
          <a:solidFill>
            <a:srgbClr val="996600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410200" y="3560058"/>
            <a:ext cx="3429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itchFamily="82" charset="0"/>
              </a:rPr>
              <a:t>classroom help</a:t>
            </a:r>
            <a:endParaRPr lang="en-US" sz="3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itchFamily="8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600" y="228600"/>
            <a:ext cx="8686800" cy="6400800"/>
          </a:xfrm>
          <a:prstGeom prst="rect">
            <a:avLst/>
          </a:prstGeom>
          <a:noFill/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81" name="Picture 9" descr="C:\Documents and Settings\rcook\Local Settings\Temporary Internet Files\Content.IE5\4GN1LAS9\MP900439545[1].jpg"/>
          <p:cNvPicPr>
            <a:picLocks noChangeAspect="1" noChangeArrowheads="1"/>
          </p:cNvPicPr>
          <p:nvPr/>
        </p:nvPicPr>
        <p:blipFill>
          <a:blip r:embed="rId2" cstate="print"/>
          <a:srcRect l="6557"/>
          <a:stretch>
            <a:fillRect/>
          </a:stretch>
        </p:blipFill>
        <p:spPr bwMode="auto">
          <a:xfrm>
            <a:off x="609600" y="2133600"/>
            <a:ext cx="4648200" cy="3429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486400" y="762000"/>
            <a:ext cx="3429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Volunteers provide instructional             support	    </a:t>
            </a:r>
            <a:endParaRPr lang="en-US" sz="3600" b="1" dirty="0">
              <a:solidFill>
                <a:srgbClr val="FFCC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Volunteer Support: Link to Learning</a:t>
            </a:r>
            <a:endParaRPr lang="en-US"/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C1B2E">
              <a:alpha val="9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81000" y="1905000"/>
            <a:ext cx="5105400" cy="3962400"/>
          </a:xfrm>
          <a:prstGeom prst="rect">
            <a:avLst/>
          </a:prstGeom>
          <a:solidFill>
            <a:srgbClr val="996600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04800" y="1150203"/>
            <a:ext cx="8839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PARENT ORGANIZATIONS CAN </a:t>
            </a:r>
          </a:p>
          <a:p>
            <a:r>
              <a:rPr lang="en-US" sz="3600" b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						raise money</a:t>
            </a:r>
          </a:p>
          <a:p>
            <a:r>
              <a:rPr lang="en-US" sz="3600" b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						and…	</a:t>
            </a:r>
            <a:endParaRPr lang="en-US" sz="3600" b="1" dirty="0">
              <a:solidFill>
                <a:srgbClr val="FFCC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3048000"/>
            <a:ext cx="9144000" cy="1676400"/>
          </a:xfrm>
          <a:prstGeom prst="rect">
            <a:avLst/>
          </a:prstGeom>
          <a:solidFill>
            <a:srgbClr val="996600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410200" y="3581400"/>
            <a:ext cx="3429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itchFamily="82" charset="0"/>
              </a:rPr>
              <a:t>test scores!</a:t>
            </a:r>
            <a:endParaRPr lang="en-US" sz="3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itchFamily="8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600" y="228600"/>
            <a:ext cx="8686800" cy="6400800"/>
          </a:xfrm>
          <a:prstGeom prst="rect">
            <a:avLst/>
          </a:prstGeom>
          <a:noFill/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girl 20080909_clapham_065.jpg"/>
          <p:cNvPicPr>
            <a:picLocks noChangeAspect="1"/>
          </p:cNvPicPr>
          <p:nvPr/>
        </p:nvPicPr>
        <p:blipFill>
          <a:blip r:embed="rId2" cstate="print"/>
          <a:srcRect t="14063" b="29687"/>
          <a:stretch>
            <a:fillRect/>
          </a:stretch>
        </p:blipFill>
        <p:spPr>
          <a:xfrm>
            <a:off x="609600" y="2133600"/>
            <a:ext cx="4572000" cy="3505200"/>
          </a:xfrm>
          <a:prstGeom prst="rect">
            <a:avLst/>
          </a:prstGeom>
        </p:spPr>
      </p:pic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Volunteer Support: Link to Learning</a:t>
            </a:r>
            <a:endParaRPr lang="en-US"/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C1B2E">
              <a:alpha val="9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81000" y="1905000"/>
            <a:ext cx="5105400" cy="3962400"/>
          </a:xfrm>
          <a:prstGeom prst="rect">
            <a:avLst/>
          </a:prstGeom>
          <a:solidFill>
            <a:srgbClr val="996600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04800" y="1150203"/>
            <a:ext cx="883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Things to consider…</a:t>
            </a:r>
            <a:endParaRPr lang="en-US" sz="3600" b="1" dirty="0">
              <a:solidFill>
                <a:srgbClr val="FFCC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3048000"/>
            <a:ext cx="9144000" cy="1676400"/>
          </a:xfrm>
          <a:prstGeom prst="rect">
            <a:avLst/>
          </a:prstGeom>
          <a:solidFill>
            <a:srgbClr val="996600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410200" y="3276600"/>
            <a:ext cx="3429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itchFamily="82" charset="0"/>
              </a:rPr>
              <a:t>Volunteer Coordinator</a:t>
            </a:r>
            <a:endParaRPr lang="en-US" sz="3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itchFamily="8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600" y="228600"/>
            <a:ext cx="8686800" cy="6400800"/>
          </a:xfrm>
          <a:prstGeom prst="rect">
            <a:avLst/>
          </a:prstGeom>
          <a:noFill/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friend wind_and_bangs_by_simplechaos13523.jpg"/>
          <p:cNvPicPr>
            <a:picLocks noChangeAspect="1"/>
          </p:cNvPicPr>
          <p:nvPr/>
        </p:nvPicPr>
        <p:blipFill>
          <a:blip r:embed="rId2" cstate="print"/>
          <a:srcRect r="6456"/>
          <a:stretch>
            <a:fillRect/>
          </a:stretch>
        </p:blipFill>
        <p:spPr>
          <a:xfrm>
            <a:off x="609600" y="2133600"/>
            <a:ext cx="4648200" cy="3540760"/>
          </a:xfrm>
          <a:prstGeom prst="rect">
            <a:avLst/>
          </a:prstGeom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Volunteer Support: Link to Learning</a:t>
            </a:r>
            <a:endParaRPr lang="en-US"/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C1B2E">
              <a:alpha val="9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81000" y="1905000"/>
            <a:ext cx="5105400" cy="3962400"/>
          </a:xfrm>
          <a:prstGeom prst="rect">
            <a:avLst/>
          </a:prstGeom>
          <a:solidFill>
            <a:srgbClr val="996600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04800" y="1150203"/>
            <a:ext cx="883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Things to consider…</a:t>
            </a:r>
            <a:endParaRPr lang="en-US" sz="3600" b="1" dirty="0">
              <a:solidFill>
                <a:srgbClr val="FFCC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3048000"/>
            <a:ext cx="9144000" cy="1676400"/>
          </a:xfrm>
          <a:prstGeom prst="rect">
            <a:avLst/>
          </a:prstGeom>
          <a:solidFill>
            <a:srgbClr val="996600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410200" y="3636258"/>
            <a:ext cx="3429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itchFamily="82" charset="0"/>
              </a:rPr>
              <a:t>recruit</a:t>
            </a:r>
            <a:endParaRPr lang="en-US" sz="3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itchFamily="8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600" y="228600"/>
            <a:ext cx="8686800" cy="6400800"/>
          </a:xfrm>
          <a:prstGeom prst="rect">
            <a:avLst/>
          </a:prstGeom>
          <a:noFill/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39" name="Picture 19" descr="C:\Documents and Settings\rcook\Local Settings\Temporary Internet Files\Content.IE5\A1RYZTYL\MP900438590[1].jpg"/>
          <p:cNvPicPr>
            <a:picLocks noChangeAspect="1" noChangeArrowheads="1"/>
          </p:cNvPicPr>
          <p:nvPr/>
        </p:nvPicPr>
        <p:blipFill>
          <a:blip r:embed="rId2" cstate="print"/>
          <a:srcRect l="14479" b="3676"/>
          <a:stretch>
            <a:fillRect/>
          </a:stretch>
        </p:blipFill>
        <p:spPr bwMode="auto">
          <a:xfrm>
            <a:off x="533400" y="2057400"/>
            <a:ext cx="4774096" cy="3657600"/>
          </a:xfrm>
          <a:prstGeom prst="rect">
            <a:avLst/>
          </a:prstGeom>
          <a:noFill/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Volunteer Support: Link to Learning</a:t>
            </a:r>
            <a:endParaRPr lang="en-US"/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C1B2E">
              <a:alpha val="9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81000" y="1905000"/>
            <a:ext cx="5105400" cy="3962400"/>
          </a:xfrm>
          <a:prstGeom prst="rect">
            <a:avLst/>
          </a:prstGeom>
          <a:solidFill>
            <a:srgbClr val="996600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04800" y="1150203"/>
            <a:ext cx="883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Things to consider…</a:t>
            </a:r>
            <a:endParaRPr lang="en-US" sz="3600" b="1" dirty="0">
              <a:solidFill>
                <a:srgbClr val="FFCC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3048000"/>
            <a:ext cx="9144000" cy="1676400"/>
          </a:xfrm>
          <a:prstGeom prst="rect">
            <a:avLst/>
          </a:prstGeom>
          <a:solidFill>
            <a:srgbClr val="996600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410200" y="3560058"/>
            <a:ext cx="3429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itchFamily="82" charset="0"/>
              </a:rPr>
              <a:t>train</a:t>
            </a:r>
            <a:endParaRPr lang="en-US" sz="3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itchFamily="8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600" y="228600"/>
            <a:ext cx="8686800" cy="6400800"/>
          </a:xfrm>
          <a:prstGeom prst="rect">
            <a:avLst/>
          </a:prstGeom>
          <a:noFill/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6" descr="C:\Documents and Settings\rcook\Local Settings\Temporary Internet Files\Content.IE5\TOACIWHQ\MP900446805[1].jpg"/>
          <p:cNvPicPr>
            <a:picLocks noChangeAspect="1" noChangeArrowheads="1"/>
          </p:cNvPicPr>
          <p:nvPr/>
        </p:nvPicPr>
        <p:blipFill>
          <a:blip r:embed="rId2" cstate="print"/>
          <a:srcRect t="43333" r="11296" b="4444"/>
          <a:stretch>
            <a:fillRect/>
          </a:stretch>
        </p:blipFill>
        <p:spPr bwMode="auto">
          <a:xfrm>
            <a:off x="609600" y="2057400"/>
            <a:ext cx="4572000" cy="3581400"/>
          </a:xfrm>
          <a:prstGeom prst="rect">
            <a:avLst/>
          </a:prstGeom>
          <a:noFill/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Volunteer Support: Link to Learning</a:t>
            </a:r>
            <a:endParaRPr lang="en-US"/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C1B2E">
              <a:alpha val="9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81000" y="1905000"/>
            <a:ext cx="5105400" cy="3962400"/>
          </a:xfrm>
          <a:prstGeom prst="rect">
            <a:avLst/>
          </a:prstGeom>
          <a:solidFill>
            <a:srgbClr val="996600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04800" y="1150203"/>
            <a:ext cx="883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Things to consider…</a:t>
            </a:r>
            <a:endParaRPr lang="en-US" sz="3600" b="1" dirty="0">
              <a:solidFill>
                <a:srgbClr val="FFCC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3048000"/>
            <a:ext cx="9144000" cy="1676400"/>
          </a:xfrm>
          <a:prstGeom prst="rect">
            <a:avLst/>
          </a:prstGeom>
          <a:solidFill>
            <a:srgbClr val="996600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410200" y="3560058"/>
            <a:ext cx="3429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itchFamily="82" charset="0"/>
              </a:rPr>
              <a:t>sustain</a:t>
            </a:r>
            <a:endParaRPr lang="en-US" sz="3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itchFamily="8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600" y="228600"/>
            <a:ext cx="8686800" cy="6400800"/>
          </a:xfrm>
          <a:prstGeom prst="rect">
            <a:avLst/>
          </a:prstGeom>
          <a:noFill/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sustain cb1551676cf4be1b686d3761e92fdecb.jpg"/>
          <p:cNvPicPr>
            <a:picLocks noChangeAspect="1"/>
          </p:cNvPicPr>
          <p:nvPr/>
        </p:nvPicPr>
        <p:blipFill>
          <a:blip r:embed="rId2" cstate="print"/>
          <a:srcRect l="12477" t="2000" r="4972" b="34000"/>
          <a:stretch>
            <a:fillRect/>
          </a:stretch>
        </p:blipFill>
        <p:spPr>
          <a:xfrm>
            <a:off x="609600" y="2133600"/>
            <a:ext cx="4648200" cy="3535680"/>
          </a:xfrm>
          <a:prstGeom prst="rect">
            <a:avLst/>
          </a:prstGeom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Volunteer Support: Link to Learning</a:t>
            </a:r>
            <a:endParaRPr lang="en-US"/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C1B2E">
              <a:alpha val="9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81000" y="1905000"/>
            <a:ext cx="5105400" cy="3962400"/>
          </a:xfrm>
          <a:prstGeom prst="rect">
            <a:avLst/>
          </a:prstGeom>
          <a:solidFill>
            <a:srgbClr val="996600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04800" y="1150203"/>
            <a:ext cx="883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Applause!  Applause!  </a:t>
            </a:r>
            <a:endParaRPr lang="en-US" sz="3600" b="1" dirty="0">
              <a:solidFill>
                <a:srgbClr val="FFCC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3048000"/>
            <a:ext cx="9144000" cy="1676400"/>
          </a:xfrm>
          <a:prstGeom prst="rect">
            <a:avLst/>
          </a:prstGeom>
          <a:solidFill>
            <a:srgbClr val="996600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410200" y="3560058"/>
            <a:ext cx="3429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itchFamily="82" charset="0"/>
              </a:rPr>
              <a:t>appreciate</a:t>
            </a:r>
            <a:endParaRPr lang="en-US" sz="3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itchFamily="8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600" y="228600"/>
            <a:ext cx="8686800" cy="6400800"/>
          </a:xfrm>
          <a:prstGeom prst="rect">
            <a:avLst/>
          </a:prstGeom>
          <a:noFill/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 descr="C:\Documents and Settings\rcook\Local Settings\Temporary Internet Files\Content.IE5\PQ81U16I\MP900402446[1].jpg"/>
          <p:cNvPicPr>
            <a:picLocks noChangeAspect="1" noChangeArrowheads="1"/>
          </p:cNvPicPr>
          <p:nvPr/>
        </p:nvPicPr>
        <p:blipFill>
          <a:blip r:embed="rId2" cstate="print"/>
          <a:srcRect t="26667" b="7778"/>
          <a:stretch>
            <a:fillRect/>
          </a:stretch>
        </p:blipFill>
        <p:spPr bwMode="auto">
          <a:xfrm>
            <a:off x="609600" y="2133600"/>
            <a:ext cx="4607492" cy="3429000"/>
          </a:xfrm>
          <a:prstGeom prst="rect">
            <a:avLst/>
          </a:prstGeom>
          <a:noFill/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Volunteer Support: Link to Learning</a:t>
            </a:r>
            <a:endParaRPr lang="en-US"/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C1B2E">
              <a:alpha val="9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81000" y="1905000"/>
            <a:ext cx="5105400" cy="3962400"/>
          </a:xfrm>
          <a:prstGeom prst="rect">
            <a:avLst/>
          </a:prstGeom>
          <a:solidFill>
            <a:srgbClr val="996600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3048000"/>
            <a:ext cx="9144000" cy="1676400"/>
          </a:xfrm>
          <a:prstGeom prst="rect">
            <a:avLst/>
          </a:prstGeom>
          <a:solidFill>
            <a:srgbClr val="996600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28600" y="228600"/>
            <a:ext cx="8686800" cy="6400800"/>
          </a:xfrm>
          <a:prstGeom prst="rect">
            <a:avLst/>
          </a:prstGeom>
          <a:noFill/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85800" y="2286000"/>
            <a:ext cx="4343400" cy="3124200"/>
          </a:xfrm>
          <a:prstGeom prst="rect">
            <a:avLst/>
          </a:prstGeom>
          <a:solidFill>
            <a:srgbClr val="5C3D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914400" y="3468469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What does a Volunteer look like?</a:t>
            </a:r>
            <a:endParaRPr lang="en-US" sz="3200" b="1" dirty="0">
              <a:solidFill>
                <a:srgbClr val="FFCC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Volunteer Support: Link to Learning</a:t>
            </a:r>
            <a:endParaRPr lang="en-US"/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C1B2E">
              <a:alpha val="9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81000" y="1905000"/>
            <a:ext cx="5105400" cy="3962400"/>
          </a:xfrm>
          <a:prstGeom prst="rect">
            <a:avLst/>
          </a:prstGeom>
          <a:solidFill>
            <a:srgbClr val="996600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3048000"/>
            <a:ext cx="9144000" cy="1676400"/>
          </a:xfrm>
          <a:prstGeom prst="rect">
            <a:avLst/>
          </a:prstGeom>
          <a:solidFill>
            <a:srgbClr val="996600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410200" y="3544669"/>
            <a:ext cx="3429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itchFamily="82" charset="0"/>
              </a:rPr>
              <a:t>advocate</a:t>
            </a:r>
            <a:endParaRPr lang="en-US" sz="3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itchFamily="8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600" y="228600"/>
            <a:ext cx="8686800" cy="6400800"/>
          </a:xfrm>
          <a:prstGeom prst="rect">
            <a:avLst/>
          </a:prstGeom>
          <a:noFill/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volunmteer After_School_by_theglockner.jpg"/>
          <p:cNvPicPr>
            <a:picLocks noChangeAspect="1"/>
          </p:cNvPicPr>
          <p:nvPr/>
        </p:nvPicPr>
        <p:blipFill>
          <a:blip r:embed="rId2" cstate="print"/>
          <a:srcRect r="11893"/>
          <a:stretch>
            <a:fillRect/>
          </a:stretch>
        </p:blipFill>
        <p:spPr>
          <a:xfrm>
            <a:off x="609600" y="2133600"/>
            <a:ext cx="4661630" cy="3505201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Volunteer Support: Link to Learning</a:t>
            </a:r>
            <a:endParaRPr lang="en-US"/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C1B2E">
              <a:alpha val="9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81000" y="1905000"/>
            <a:ext cx="5105400" cy="3962400"/>
          </a:xfrm>
          <a:prstGeom prst="rect">
            <a:avLst/>
          </a:prstGeom>
          <a:solidFill>
            <a:srgbClr val="996600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3048000"/>
            <a:ext cx="9144000" cy="1676400"/>
          </a:xfrm>
          <a:prstGeom prst="rect">
            <a:avLst/>
          </a:prstGeom>
          <a:solidFill>
            <a:srgbClr val="996600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410200" y="3560058"/>
            <a:ext cx="3429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itchFamily="82" charset="0"/>
              </a:rPr>
              <a:t>listener</a:t>
            </a:r>
            <a:endParaRPr lang="en-US" sz="3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itchFamily="8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600" y="228600"/>
            <a:ext cx="8686800" cy="6400800"/>
          </a:xfrm>
          <a:prstGeom prst="rect">
            <a:avLst/>
          </a:prstGeom>
          <a:noFill/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vol grandma_photo__by_karobs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2133600"/>
            <a:ext cx="4648200" cy="3505200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Volunteer Support: Link to Learning</a:t>
            </a:r>
            <a:endParaRPr lang="en-US"/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C1B2E">
              <a:alpha val="9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81000" y="1905000"/>
            <a:ext cx="5105400" cy="3962400"/>
          </a:xfrm>
          <a:prstGeom prst="rect">
            <a:avLst/>
          </a:prstGeom>
          <a:solidFill>
            <a:srgbClr val="996600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3048000"/>
            <a:ext cx="9144000" cy="1676400"/>
          </a:xfrm>
          <a:prstGeom prst="rect">
            <a:avLst/>
          </a:prstGeom>
          <a:solidFill>
            <a:srgbClr val="996600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410200" y="3544669"/>
            <a:ext cx="3429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itchFamily="82" charset="0"/>
              </a:rPr>
              <a:t>buddy</a:t>
            </a:r>
            <a:endParaRPr lang="en-US" sz="3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itchFamily="8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600" y="228600"/>
            <a:ext cx="8686800" cy="6400800"/>
          </a:xfrm>
          <a:prstGeom prst="rect">
            <a:avLst/>
          </a:prstGeom>
          <a:noFill/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vol I_Love_Uncle_Jake_by_teresa_lynn.jpg"/>
          <p:cNvPicPr>
            <a:picLocks noChangeAspect="1"/>
          </p:cNvPicPr>
          <p:nvPr/>
        </p:nvPicPr>
        <p:blipFill>
          <a:blip r:embed="rId2" cstate="print"/>
          <a:srcRect r="11475"/>
          <a:stretch>
            <a:fillRect/>
          </a:stretch>
        </p:blipFill>
        <p:spPr>
          <a:xfrm>
            <a:off x="609599" y="2133600"/>
            <a:ext cx="4657357" cy="3505200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Volunteer Support: Link to Learning</a:t>
            </a:r>
            <a:endParaRPr lang="en-US"/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C1B2E">
              <a:alpha val="9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81000" y="1905000"/>
            <a:ext cx="5105400" cy="3962400"/>
          </a:xfrm>
          <a:prstGeom prst="rect">
            <a:avLst/>
          </a:prstGeom>
          <a:solidFill>
            <a:srgbClr val="996600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3048000"/>
            <a:ext cx="9144000" cy="1676400"/>
          </a:xfrm>
          <a:prstGeom prst="rect">
            <a:avLst/>
          </a:prstGeom>
          <a:solidFill>
            <a:srgbClr val="996600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410200" y="3544669"/>
            <a:ext cx="3429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itchFamily="82" charset="0"/>
              </a:rPr>
              <a:t>ambassador</a:t>
            </a:r>
            <a:endParaRPr lang="en-US" sz="3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itchFamily="8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600" y="228600"/>
            <a:ext cx="8686800" cy="6400800"/>
          </a:xfrm>
          <a:prstGeom prst="rect">
            <a:avLst/>
          </a:prstGeom>
          <a:noFill/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vol I_Love_Uncle_Jake_by_teresa_lynn.jpg"/>
          <p:cNvPicPr>
            <a:picLocks noChangeAspect="1"/>
          </p:cNvPicPr>
          <p:nvPr/>
        </p:nvPicPr>
        <p:blipFill>
          <a:blip r:embed="rId2" cstate="print"/>
          <a:srcRect r="11475"/>
          <a:stretch>
            <a:fillRect/>
          </a:stretch>
        </p:blipFill>
        <p:spPr>
          <a:xfrm>
            <a:off x="609599" y="2133600"/>
            <a:ext cx="4657357" cy="3505200"/>
          </a:xfrm>
          <a:prstGeom prst="rect">
            <a:avLst/>
          </a:prstGeom>
        </p:spPr>
      </p:pic>
      <p:pic>
        <p:nvPicPr>
          <p:cNvPr id="9" name="Picture 4" descr="C:\Documents and Settings\rcook\Local Settings\Temporary Internet Files\Content.IE5\LEJ0QMMF\MP900409111[1].jpg"/>
          <p:cNvPicPr>
            <a:picLocks noChangeAspect="1" noChangeArrowheads="1"/>
          </p:cNvPicPr>
          <p:nvPr/>
        </p:nvPicPr>
        <p:blipFill>
          <a:blip r:embed="rId3" cstate="print"/>
          <a:srcRect t="2222" r="28" b="45555"/>
          <a:stretch>
            <a:fillRect/>
          </a:stretch>
        </p:blipFill>
        <p:spPr bwMode="auto">
          <a:xfrm>
            <a:off x="609600" y="2133600"/>
            <a:ext cx="4648200" cy="3505200"/>
          </a:xfrm>
          <a:prstGeom prst="rect">
            <a:avLst/>
          </a:prstGeom>
          <a:noFill/>
        </p:spPr>
      </p:pic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Volunteer Support: Link to Learning</a:t>
            </a:r>
            <a:endParaRPr lang="en-US"/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C1B2E">
              <a:alpha val="9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81000" y="1905000"/>
            <a:ext cx="5105400" cy="3962400"/>
          </a:xfrm>
          <a:prstGeom prst="rect">
            <a:avLst/>
          </a:prstGeom>
          <a:solidFill>
            <a:srgbClr val="996600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3048000"/>
            <a:ext cx="9144000" cy="1676400"/>
          </a:xfrm>
          <a:prstGeom prst="rect">
            <a:avLst/>
          </a:prstGeom>
          <a:solidFill>
            <a:srgbClr val="996600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410200" y="3544669"/>
            <a:ext cx="3429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itchFamily="82" charset="0"/>
              </a:rPr>
              <a:t>expert</a:t>
            </a:r>
            <a:endParaRPr lang="en-US" sz="3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itchFamily="8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600" y="228600"/>
            <a:ext cx="8686800" cy="6400800"/>
          </a:xfrm>
          <a:prstGeom prst="rect">
            <a:avLst/>
          </a:prstGeom>
          <a:noFill/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john the asian math whiz the_Mathematician_by_josephache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2133600"/>
            <a:ext cx="4648200" cy="3505200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Volunteer Support: Link to Learning</a:t>
            </a:r>
            <a:endParaRPr lang="en-US"/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C1B2E">
              <a:alpha val="9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81000" y="1905000"/>
            <a:ext cx="5105400" cy="3962400"/>
          </a:xfrm>
          <a:prstGeom prst="rect">
            <a:avLst/>
          </a:prstGeom>
          <a:solidFill>
            <a:srgbClr val="996600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3048000"/>
            <a:ext cx="9144000" cy="1676400"/>
          </a:xfrm>
          <a:prstGeom prst="rect">
            <a:avLst/>
          </a:prstGeom>
          <a:solidFill>
            <a:srgbClr val="996600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410200" y="3544669"/>
            <a:ext cx="3429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itchFamily="82" charset="0"/>
              </a:rPr>
              <a:t>role model</a:t>
            </a:r>
            <a:endParaRPr lang="en-US" sz="3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itchFamily="8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600" y="228600"/>
            <a:ext cx="8686800" cy="6400800"/>
          </a:xfrm>
          <a:prstGeom prst="rect">
            <a:avLst/>
          </a:prstGeom>
          <a:noFill/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friend wind_and_bangs_by_simplechaos13523.jpg"/>
          <p:cNvPicPr>
            <a:picLocks noChangeAspect="1"/>
          </p:cNvPicPr>
          <p:nvPr/>
        </p:nvPicPr>
        <p:blipFill>
          <a:blip r:embed="rId2" cstate="print"/>
          <a:srcRect r="6456"/>
          <a:stretch>
            <a:fillRect/>
          </a:stretch>
        </p:blipFill>
        <p:spPr>
          <a:xfrm>
            <a:off x="609600" y="2133600"/>
            <a:ext cx="4648200" cy="3540760"/>
          </a:xfrm>
          <a:prstGeom prst="rect">
            <a:avLst/>
          </a:prstGeom>
        </p:spPr>
      </p:pic>
      <p:pic>
        <p:nvPicPr>
          <p:cNvPr id="12" name="Picture 11" descr="vol Lady_Officer_by_bryanbrazil.jpg"/>
          <p:cNvPicPr>
            <a:picLocks noChangeAspect="1"/>
          </p:cNvPicPr>
          <p:nvPr/>
        </p:nvPicPr>
        <p:blipFill>
          <a:blip r:embed="rId3" cstate="print"/>
          <a:srcRect l="2000" t="3333" r="3000" b="2000"/>
          <a:stretch>
            <a:fillRect/>
          </a:stretch>
        </p:blipFill>
        <p:spPr>
          <a:xfrm>
            <a:off x="609600" y="2133598"/>
            <a:ext cx="4648200" cy="3581401"/>
          </a:xfrm>
          <a:prstGeom prst="rect">
            <a:avLst/>
          </a:prstGeom>
        </p:spPr>
      </p:pic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Volunteer Support: Link to Learning</a:t>
            </a:r>
            <a:endParaRPr lang="en-US"/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C1B2E">
              <a:alpha val="9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81000" y="1905000"/>
            <a:ext cx="5105400" cy="3962400"/>
          </a:xfrm>
          <a:prstGeom prst="rect">
            <a:avLst/>
          </a:prstGeom>
          <a:solidFill>
            <a:srgbClr val="996600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486400" y="1217474"/>
            <a:ext cx="3429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Volunteers </a:t>
            </a:r>
          </a:p>
          <a:p>
            <a:pPr algn="ctr"/>
            <a:r>
              <a:rPr lang="en-US" sz="3600" b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can directly impact… </a:t>
            </a:r>
            <a:endParaRPr lang="en-US" sz="3600" b="1" dirty="0">
              <a:solidFill>
                <a:srgbClr val="FFCC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3048000"/>
            <a:ext cx="9144000" cy="1676400"/>
          </a:xfrm>
          <a:prstGeom prst="rect">
            <a:avLst/>
          </a:prstGeom>
          <a:solidFill>
            <a:srgbClr val="996600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486400" y="3276600"/>
            <a:ext cx="33528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itchFamily="82" charset="0"/>
              </a:rPr>
              <a:t>student achievement</a:t>
            </a:r>
            <a:endParaRPr lang="en-US" sz="3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itchFamily="8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600" y="228600"/>
            <a:ext cx="8686800" cy="6400800"/>
          </a:xfrm>
          <a:prstGeom prst="rect">
            <a:avLst/>
          </a:prstGeom>
          <a:noFill/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student Big_Thinker_Of_Tomorrow_by_Qwerty12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2133600"/>
            <a:ext cx="4673600" cy="3505200"/>
          </a:xfrm>
          <a:prstGeom prst="rect">
            <a:avLst/>
          </a:prstGeom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Volunteer Support: Link to Learning</a:t>
            </a:r>
            <a:endParaRPr lang="en-US"/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501</TotalTime>
  <Words>184</Words>
  <Application>Microsoft Office PowerPoint</Application>
  <PresentationFormat>On-screen Show (4:3)</PresentationFormat>
  <Paragraphs>50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>Wichita Public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rcook</dc:creator>
  <cp:lastModifiedBy>rcook</cp:lastModifiedBy>
  <cp:revision>44</cp:revision>
  <dcterms:created xsi:type="dcterms:W3CDTF">2010-07-07T18:33:20Z</dcterms:created>
  <dcterms:modified xsi:type="dcterms:W3CDTF">2010-07-26T14:51:37Z</dcterms:modified>
</cp:coreProperties>
</file>