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92" r:id="rId2"/>
    <p:sldId id="291" r:id="rId3"/>
    <p:sldId id="265" r:id="rId4"/>
    <p:sldId id="259" r:id="rId5"/>
    <p:sldId id="286" r:id="rId6"/>
    <p:sldId id="316" r:id="rId7"/>
    <p:sldId id="317" r:id="rId8"/>
    <p:sldId id="258" r:id="rId9"/>
    <p:sldId id="288" r:id="rId10"/>
    <p:sldId id="287" r:id="rId11"/>
    <p:sldId id="290" r:id="rId12"/>
    <p:sldId id="289" r:id="rId13"/>
    <p:sldId id="296" r:id="rId14"/>
    <p:sldId id="313" r:id="rId15"/>
    <p:sldId id="314" r:id="rId16"/>
    <p:sldId id="315" r:id="rId17"/>
    <p:sldId id="267" r:id="rId18"/>
    <p:sldId id="30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showPr>
  <p:clrMru>
    <a:srgbClr val="FBFBFB"/>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47" autoAdjust="0"/>
    <p:restoredTop sz="84975" autoAdjust="0"/>
  </p:normalViewPr>
  <p:slideViewPr>
    <p:cSldViewPr>
      <p:cViewPr>
        <p:scale>
          <a:sx n="47" d="100"/>
          <a:sy n="47" d="100"/>
        </p:scale>
        <p:origin x="-1716" y="-4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52"/>
    </p:cViewPr>
  </p:sorterViewPr>
  <p:notesViewPr>
    <p:cSldViewPr>
      <p:cViewPr varScale="1">
        <p:scale>
          <a:sx n="58" d="100"/>
          <a:sy n="58" d="100"/>
        </p:scale>
        <p:origin x="-255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F10DE97-39C3-44BC-B880-149945E5295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1DA30B-A888-4BFF-98F9-6F69266DD5CB}" type="datetimeFigureOut">
              <a:rPr lang="en-US" smtClean="0"/>
              <a:pPr/>
              <a:t>8/16/2010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94C8E6D-246E-49A4-9DDF-D31323164A8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u="sng" dirty="0" smtClean="0"/>
          </a:p>
          <a:p>
            <a:r>
              <a:rPr lang="en-US" b="0" i="0" u="none" dirty="0" smtClean="0"/>
              <a:t>Let’s begin </a:t>
            </a:r>
            <a:r>
              <a:rPr lang="en-US" baseline="0" dirty="0" smtClean="0"/>
              <a:t>with a question.  What is a transition?</a:t>
            </a:r>
          </a:p>
          <a:p>
            <a:endParaRPr lang="en-US" baseline="0" dirty="0" smtClean="0"/>
          </a:p>
          <a:p>
            <a:pPr defTabSz="931774">
              <a:defRPr/>
            </a:pPr>
            <a:r>
              <a:rPr lang="en-US" b="0" u="none" dirty="0" smtClean="0"/>
              <a:t>For our purposes, transition is a process of successfully moving students from one level to the next.</a:t>
            </a:r>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the</a:t>
            </a:r>
            <a:r>
              <a:rPr lang="en-US" baseline="0" dirty="0" smtClean="0"/>
              <a:t> student and their family have arrived at the New Beginning.  No matter how well prepared they are for the changes, there is an adjustment time…and that’s okay.  </a:t>
            </a:r>
          </a:p>
          <a:p>
            <a:endParaRPr lang="en-US" baseline="0" dirty="0" smtClean="0"/>
          </a:p>
          <a:p>
            <a:r>
              <a:rPr lang="en-US" baseline="0" dirty="0" smtClean="0"/>
              <a:t>Remember, this process is not just for moving to another school with all new people.  It is the same process when students move to a new class or a new floor in the building.  </a:t>
            </a:r>
            <a:endParaRPr lang="en-US" dirty="0" smtClean="0"/>
          </a:p>
          <a:p>
            <a:endParaRPr lang="en-US" dirty="0" smtClean="0"/>
          </a:p>
          <a:p>
            <a:r>
              <a:rPr lang="en-US" dirty="0" smtClean="0"/>
              <a:t>Here are a few questions to consider:</a:t>
            </a:r>
          </a:p>
          <a:p>
            <a:pPr lvl="1">
              <a:buFont typeface="Courier New" pitchFamily="49" charset="0"/>
              <a:buChar char="o"/>
            </a:pPr>
            <a:r>
              <a:rPr lang="en-US" b="1" baseline="0" dirty="0" smtClean="0"/>
              <a:t> Is there a plan to welcome our student and their family?</a:t>
            </a:r>
          </a:p>
          <a:p>
            <a:pPr lvl="1" defTabSz="931774">
              <a:buFont typeface="Courier New" pitchFamily="49" charset="0"/>
              <a:buChar char="o"/>
              <a:defRPr/>
            </a:pPr>
            <a:r>
              <a:rPr lang="en-US" b="1" baseline="0" dirty="0" smtClean="0"/>
              <a:t> Is there a plan to honor our new families?</a:t>
            </a:r>
          </a:p>
          <a:p>
            <a:pPr lvl="1">
              <a:buFont typeface="Courier New" pitchFamily="49" charset="0"/>
              <a:buChar char="o"/>
            </a:pPr>
            <a:r>
              <a:rPr lang="en-US" b="1" baseline="0" dirty="0" smtClean="0"/>
              <a:t> Is there a plan to connect the new families to the learning process?</a:t>
            </a:r>
          </a:p>
          <a:p>
            <a:endParaRPr lang="en-US" baseline="0" dirty="0" smtClean="0"/>
          </a:p>
          <a:p>
            <a:r>
              <a:rPr lang="en-US" sz="2000" b="1" i="1" dirty="0" smtClean="0"/>
              <a:t>  </a:t>
            </a:r>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it’s time for a Pop Quiz:</a:t>
            </a:r>
          </a:p>
          <a:p>
            <a:endParaRPr lang="en-US" dirty="0" smtClean="0"/>
          </a:p>
          <a:p>
            <a:r>
              <a:rPr lang="en-US" dirty="0" smtClean="0"/>
              <a:t>(</a:t>
            </a:r>
            <a:r>
              <a:rPr lang="en-US" i="1" dirty="0" smtClean="0"/>
              <a:t>Pose question</a:t>
            </a:r>
            <a:r>
              <a:rPr lang="en-US" dirty="0" smtClean="0"/>
              <a:t>) Which photo best represents</a:t>
            </a:r>
            <a:r>
              <a:rPr lang="en-US" baseline="0" dirty="0" smtClean="0"/>
              <a:t> transition planning at our school?</a:t>
            </a:r>
          </a:p>
          <a:p>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2943" indent="-232943">
              <a:buAutoNum type="alphaUcPeriod"/>
            </a:pPr>
            <a:r>
              <a:rPr lang="en-US" baseline="0" dirty="0" smtClean="0"/>
              <a:t>Transition what? Who?—There is no plan in place.</a:t>
            </a:r>
          </a:p>
          <a:p>
            <a:pPr marL="232943" indent="-232943">
              <a:buAutoNum type="alphaUcPeriod"/>
            </a:pPr>
            <a:r>
              <a:rPr lang="en-US" baseline="0" dirty="0" smtClean="0"/>
              <a:t>Every man for himself transition planning?—We are planning but it isn’t organized or thought out.</a:t>
            </a:r>
          </a:p>
          <a:p>
            <a:pPr marL="232943" indent="-232943">
              <a:buAutoNum type="alphaUcPeriod"/>
            </a:pPr>
            <a:r>
              <a:rPr lang="en-US" baseline="0" dirty="0" smtClean="0"/>
              <a:t>Collaborative, deliberate, intentional transition planning?—Every stakeholder knows the plan is in sync.</a:t>
            </a:r>
          </a:p>
          <a:p>
            <a:pPr marL="232943" indent="-232943"/>
            <a:endParaRPr lang="en-US" baseline="0"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need to be deliberate and intentional with our transitions planning. Our planning is most effective when there is a team in place and it’s just not one person planning or several planning their own agenda’s.</a:t>
            </a:r>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move on and determine</a:t>
            </a:r>
            <a:r>
              <a:rPr lang="en-US" baseline="0" dirty="0" smtClean="0"/>
              <a:t> our next steps, here are some examples of transitions events that have worked in our building or at other schools in the district.</a:t>
            </a:r>
          </a:p>
          <a:p>
            <a:endParaRPr lang="en-US" baseline="0" dirty="0" smtClean="0"/>
          </a:p>
          <a:p>
            <a:r>
              <a:rPr lang="en-US" dirty="0" smtClean="0"/>
              <a:t>The</a:t>
            </a:r>
            <a:r>
              <a:rPr lang="en-US" baseline="0" dirty="0" smtClean="0"/>
              <a:t> first day of kindergarten brings mixed emotions for parents.  Many parents escort their child to their first day of school and into the classroom.  But for many it is hard to leave once there, especially if the child is apprehensive.  </a:t>
            </a:r>
          </a:p>
          <a:p>
            <a:endParaRPr lang="en-US" baseline="0" dirty="0" smtClean="0"/>
          </a:p>
          <a:p>
            <a:r>
              <a:rPr lang="en-US" baseline="0" dirty="0" smtClean="0"/>
              <a:t>Some schools have a breakfast at the beginning of the day for kindergarten parents.  These breakfasts are a great opportunity to begin building relationships and connect parents to the school.  During the breakfast, which is usually donuts, juice and coffee, parents are introduced to the following:</a:t>
            </a:r>
          </a:p>
          <a:p>
            <a:endParaRPr lang="en-US" baseline="0" dirty="0" smtClean="0"/>
          </a:p>
          <a:p>
            <a:pPr lvl="1">
              <a:buFont typeface="Arial" pitchFamily="34" charset="0"/>
              <a:buChar char="•"/>
            </a:pPr>
            <a:r>
              <a:rPr lang="en-US" baseline="0" dirty="0" smtClean="0"/>
              <a:t>key administrators, such as the principal and other administrators, the parent organization leaders, and available support staff;</a:t>
            </a:r>
          </a:p>
          <a:p>
            <a:pPr lvl="1">
              <a:buFont typeface="Arial" pitchFamily="34" charset="0"/>
              <a:buChar char="•"/>
            </a:pPr>
            <a:r>
              <a:rPr lang="en-US" baseline="0" dirty="0" smtClean="0"/>
              <a:t>Ways to become involved through volunteering;</a:t>
            </a:r>
          </a:p>
          <a:p>
            <a:pPr lvl="1">
              <a:buFont typeface="Arial" pitchFamily="34" charset="0"/>
              <a:buChar char="•"/>
            </a:pPr>
            <a:r>
              <a:rPr lang="en-US" baseline="0" dirty="0" smtClean="0"/>
              <a:t>Other parents.</a:t>
            </a:r>
          </a:p>
          <a:p>
            <a:pPr lvl="0">
              <a:buFont typeface="Arial" pitchFamily="34" charset="0"/>
              <a:buNone/>
            </a:pPr>
            <a:endParaRPr lang="en-US" baseline="0" dirty="0" smtClean="0"/>
          </a:p>
          <a:p>
            <a:pPr lvl="0">
              <a:buFont typeface="Arial" pitchFamily="34" charset="0"/>
              <a:buNone/>
            </a:pPr>
            <a:r>
              <a:rPr lang="en-US" baseline="0" dirty="0" smtClean="0"/>
              <a:t>While this event is usually done at the kindergarten level, the basic concept can be used for those parents with new middle school or high school students.</a:t>
            </a:r>
          </a:p>
          <a:p>
            <a:pPr lvl="0">
              <a:buFont typeface="Arial" pitchFamily="34" charset="0"/>
              <a:buNone/>
            </a:pPr>
            <a:endParaRPr lang="en-US" baseline="0" dirty="0" smtClean="0"/>
          </a:p>
          <a:p>
            <a:pPr lvl="1">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While all transitions are challenging, the transition</a:t>
            </a:r>
            <a:r>
              <a:rPr lang="en-US" baseline="0" dirty="0" smtClean="0"/>
              <a:t> to middle school is sometimes considered the most difficult.  This is a time of physical, emotional and organizational changes for students.  Parents are very apprehensive about this move so we must strive to make them more comfortable so they can support their student.  Here are two examples of middle school transition events, one held at a magnet school and at a neighborhood school.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At Hamilton Middle School, </a:t>
            </a:r>
            <a:r>
              <a:rPr lang="en-US" sz="1200" kern="1200" baseline="0" dirty="0" smtClean="0">
                <a:solidFill>
                  <a:schemeClr val="tx1"/>
                </a:solidFill>
                <a:latin typeface="+mn-lt"/>
                <a:ea typeface="+mn-ea"/>
                <a:cs typeface="+mn-cs"/>
              </a:rPr>
              <a:t> </a:t>
            </a:r>
            <a:r>
              <a:rPr lang="en-US" sz="1200" b="1" i="1" kern="1200" baseline="0" dirty="0" smtClean="0">
                <a:solidFill>
                  <a:schemeClr val="tx1"/>
                </a:solidFill>
                <a:latin typeface="+mn-lt"/>
                <a:ea typeface="+mn-ea"/>
                <a:cs typeface="+mn-cs"/>
              </a:rPr>
              <a:t>Welcome to Royalty  </a:t>
            </a:r>
            <a:r>
              <a:rPr lang="en-US" sz="1200" kern="1200" baseline="0" dirty="0" smtClean="0">
                <a:solidFill>
                  <a:schemeClr val="tx1"/>
                </a:solidFill>
                <a:latin typeface="+mn-lt"/>
                <a:ea typeface="+mn-ea"/>
                <a:cs typeface="+mn-cs"/>
              </a:rPr>
              <a:t>was held to w</a:t>
            </a:r>
            <a:r>
              <a:rPr lang="en-US" sz="1200" kern="1200" dirty="0" smtClean="0">
                <a:solidFill>
                  <a:schemeClr val="tx1"/>
                </a:solidFill>
                <a:latin typeface="+mn-lt"/>
                <a:ea typeface="+mn-ea"/>
                <a:cs typeface="+mn-cs"/>
              </a:rPr>
              <a:t>elcome future incoming students and their families. The evening provided an opportunity for students and families to meet the staff, take tours, visit with exploratory teachers, ask questions and get more information on attending Hamilton Middle School.  There</a:t>
            </a:r>
            <a:r>
              <a:rPr lang="en-US" sz="1200" kern="1200" baseline="0" dirty="0" smtClean="0">
                <a:solidFill>
                  <a:schemeClr val="tx1"/>
                </a:solidFill>
                <a:latin typeface="+mn-lt"/>
                <a:ea typeface="+mn-ea"/>
                <a:cs typeface="+mn-cs"/>
              </a:rPr>
              <a:t> were student tours, information centers, food, music and more.  Students and families were able to gain necessary and useful information in a fun and engaging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Because Brooks Fine Arts and Technology Middle Magnet is a city wide magnet, it is nearly impossible for the counselor to get to every elementary school to enroll students for fall classes.  So after the school receives a list of incoming 6</a:t>
            </a:r>
            <a:r>
              <a:rPr lang="en-US" baseline="30000" dirty="0" smtClean="0"/>
              <a:t>th</a:t>
            </a:r>
            <a:r>
              <a:rPr lang="en-US" baseline="0" dirty="0" smtClean="0"/>
              <a:t> graders, the school has an enrollment night where students and their parents/guardians come and enroll during the month of May.  The school’s counselor, family engagement team, administration, 6</a:t>
            </a:r>
            <a:r>
              <a:rPr lang="en-US" baseline="30000" dirty="0" smtClean="0"/>
              <a:t>th</a:t>
            </a:r>
            <a:r>
              <a:rPr lang="en-US" baseline="0" dirty="0" smtClean="0"/>
              <a:t> grade team, Exploratory team, Leadership, and parent/volunteer organizations came together and planned a fun and interactive evening that allowed families to experience what was available for them at Brooks, in addition to enrolling for classes.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a:t>
            </a:r>
            <a:r>
              <a:rPr lang="en-US" baseline="0" dirty="0" smtClean="0"/>
              <a:t> each transition, the ability to get families involved in the process gets more difficult.  But decisions made in high school impact the future of students;  what classes they can take, what colleges/trade schools they can attend, etc.  Getting families on board from the beginning is key to continued support.  </a:t>
            </a:r>
          </a:p>
          <a:p>
            <a:endParaRPr lang="en-US" baseline="0" dirty="0" smtClean="0"/>
          </a:p>
          <a:p>
            <a:r>
              <a:rPr lang="en-US" baseline="0" dirty="0" smtClean="0"/>
              <a:t>We have two examples of how two high schools have taken steps to connect with students and their families:</a:t>
            </a:r>
          </a:p>
          <a:p>
            <a:endParaRPr lang="en-US" baseline="0" dirty="0" smtClean="0"/>
          </a:p>
          <a:p>
            <a:r>
              <a:rPr lang="en-US" baseline="0" dirty="0" smtClean="0"/>
              <a:t>To welcome future incoming students and their families, West High School  provided students and their families the opportunity to meet the staff and take tours of the school in a fun, relaxing environment—West Fest, an annual family event.  Students were identified as VIPs and participated in a scavenger hunt.  It was a great way to gain information about the school and experience the culture of West.</a:t>
            </a:r>
          </a:p>
          <a:p>
            <a:endParaRPr lang="en-US" baseline="0"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is our responsibility to help our students and their families through the transition process, so how can we best do that so that the process is as smooth as possible?  Keeping in mind this quote we read earlier, we’ve listed the things what everyone should know and what we currently to prepare for transitions. </a:t>
            </a:r>
          </a:p>
          <a:p>
            <a:endParaRPr lang="en-US" baseline="0"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Courier New" pitchFamily="49" charset="0"/>
              <a:buNone/>
            </a:pPr>
            <a:endParaRPr lang="en-US" dirty="0" smtClean="0"/>
          </a:p>
          <a:p>
            <a:pPr lvl="1">
              <a:buFont typeface="Courier New" pitchFamily="49" charset="0"/>
              <a:buChar char="o"/>
            </a:pPr>
            <a:r>
              <a:rPr lang="en-US" dirty="0" smtClean="0"/>
              <a:t> We</a:t>
            </a:r>
            <a:r>
              <a:rPr lang="en-US" baseline="0" dirty="0" smtClean="0"/>
              <a:t> know that we must think of transitions as a process, not an event.</a:t>
            </a:r>
          </a:p>
          <a:p>
            <a:pPr lvl="1">
              <a:buFont typeface="Courier New" pitchFamily="49" charset="0"/>
              <a:buChar char="o"/>
            </a:pPr>
            <a:r>
              <a:rPr lang="en-US" baseline="0" dirty="0" smtClean="0"/>
              <a:t> We know that a successful transition plan includes all stakeholders in the student’s success.</a:t>
            </a:r>
          </a:p>
          <a:p>
            <a:pPr lvl="1">
              <a:buFont typeface="Courier New" pitchFamily="49" charset="0"/>
              <a:buChar char="o"/>
            </a:pPr>
            <a:r>
              <a:rPr lang="en-US" baseline="0" dirty="0" smtClean="0"/>
              <a:t> We begin by talking about what our students need; what their families need; and what we need to know for a successful transition.</a:t>
            </a:r>
          </a:p>
          <a:p>
            <a:pPr lvl="1">
              <a:buFont typeface="Courier New" pitchFamily="49" charset="0"/>
              <a:buChar char="o"/>
            </a:pPr>
            <a:r>
              <a:rPr lang="en-US" baseline="0" dirty="0" smtClean="0"/>
              <a:t> We begin by identifying what we currently do for transitions.</a:t>
            </a:r>
          </a:p>
          <a:p>
            <a:pPr lvl="1">
              <a:buFont typeface="Courier New" pitchFamily="49" charset="0"/>
              <a:buChar char="o"/>
            </a:pPr>
            <a:r>
              <a:rPr lang="en-US" baseline="0" dirty="0" smtClean="0"/>
              <a:t> And we begin by compiling a list of possible strategies and activities.</a:t>
            </a:r>
          </a:p>
          <a:p>
            <a:endParaRPr lang="en-US" baseline="0" dirty="0" smtClean="0"/>
          </a:p>
          <a:p>
            <a:r>
              <a:rPr lang="en-US" baseline="0" dirty="0" smtClean="0"/>
              <a:t>We must move forward. </a:t>
            </a:r>
            <a:r>
              <a:rPr lang="en-US" sz="1200" b="1" i="1" dirty="0" smtClean="0"/>
              <a:t>Let’s face it, transition will happen whether we plan or not.  So isn’t it smarter to plan? </a:t>
            </a:r>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“Transition is a process, not an event.”</a:t>
            </a:r>
          </a:p>
          <a:p>
            <a:pPr algn="l"/>
            <a:endParaRPr lang="en-US" b="1" u="sng" dirty="0" smtClean="0"/>
          </a:p>
          <a:p>
            <a:r>
              <a:rPr lang="en-US" b="0" u="none" dirty="0" smtClean="0"/>
              <a:t>In school there are several</a:t>
            </a:r>
            <a:r>
              <a:rPr lang="en-US" b="0" u="none" baseline="0" dirty="0" smtClean="0"/>
              <a:t> recognized transitions:  </a:t>
            </a:r>
          </a:p>
          <a:p>
            <a:pPr lvl="1">
              <a:buFont typeface="Courier New" pitchFamily="49" charset="0"/>
              <a:buChar char="o"/>
            </a:pPr>
            <a:r>
              <a:rPr lang="en-US" b="0" u="none" baseline="0" dirty="0" smtClean="0"/>
              <a:t> entering Kindergarten; </a:t>
            </a:r>
          </a:p>
          <a:p>
            <a:pPr lvl="1">
              <a:buFont typeface="Courier New" pitchFamily="49" charset="0"/>
              <a:buChar char="o"/>
            </a:pPr>
            <a:r>
              <a:rPr lang="en-US" b="0" u="none" baseline="0" dirty="0" smtClean="0"/>
              <a:t> going from elementary school to middle school;</a:t>
            </a:r>
          </a:p>
          <a:p>
            <a:pPr lvl="1">
              <a:buFont typeface="Courier New" pitchFamily="49" charset="0"/>
              <a:buChar char="o"/>
            </a:pPr>
            <a:r>
              <a:rPr lang="en-US" b="0" u="none" baseline="0" dirty="0" smtClean="0"/>
              <a:t> moving from middle school to high school; </a:t>
            </a:r>
          </a:p>
          <a:p>
            <a:pPr lvl="1">
              <a:buFont typeface="Courier New" pitchFamily="49" charset="0"/>
              <a:buChar char="o"/>
            </a:pPr>
            <a:r>
              <a:rPr lang="en-US" b="0" u="none" baseline="0" dirty="0" smtClean="0"/>
              <a:t> and graduation to begin one’s postsecondary career.</a:t>
            </a:r>
          </a:p>
          <a:p>
            <a:endParaRPr lang="en-US" b="0" u="none" dirty="0" smtClean="0"/>
          </a:p>
          <a:p>
            <a:pPr defTabSz="931774">
              <a:defRPr/>
            </a:pPr>
            <a:r>
              <a:rPr lang="en-US" baseline="0" dirty="0" smtClean="0"/>
              <a:t>So why bother focusing on the process of transitions?  Why is it so important?</a:t>
            </a:r>
          </a:p>
          <a:p>
            <a:pPr defTabSz="931774">
              <a:defRPr/>
            </a:pPr>
            <a:endParaRPr lang="en-US" baseline="0" dirty="0" smtClean="0"/>
          </a:p>
          <a:p>
            <a:pPr defTabSz="931774">
              <a:defRPr/>
            </a:pPr>
            <a:endParaRPr lang="en-US" b="0" baseline="0" dirty="0" smtClean="0"/>
          </a:p>
          <a:p>
            <a:endParaRPr lang="en-US" b="0" u="none" dirty="0" smtClean="0"/>
          </a:p>
          <a:p>
            <a:endParaRPr lang="en-US" b="0" u="none"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like a relay runner passing the baton to his teammate, successful transitions must be the responsibility of both the sending school and the receiving school.</a:t>
            </a:r>
            <a:r>
              <a:rPr lang="en-US" baseline="0" dirty="0" smtClean="0"/>
              <a:t> We, as a school, operate at some point as both.</a:t>
            </a:r>
          </a:p>
          <a:p>
            <a:pPr defTabSz="931774">
              <a:defRPr/>
            </a:pPr>
            <a:endParaRPr lang="en-US" baseline="0" dirty="0" smtClean="0"/>
          </a:p>
          <a:p>
            <a:pPr defTabSz="931774">
              <a:defRPr/>
            </a:pPr>
            <a:r>
              <a:rPr lang="en-US" i="1" baseline="0" dirty="0" smtClean="0"/>
              <a:t>(Pose this question to the group about the feeder pattern)</a:t>
            </a:r>
            <a:r>
              <a:rPr lang="en-US" baseline="0" dirty="0" smtClean="0"/>
              <a:t> </a:t>
            </a:r>
          </a:p>
          <a:p>
            <a:pPr defTabSz="931774">
              <a:defRPr/>
            </a:pPr>
            <a:r>
              <a:rPr lang="en-US" baseline="0" dirty="0" smtClean="0"/>
              <a:t>Who do we receive our students from? (</a:t>
            </a:r>
            <a:r>
              <a:rPr lang="en-US" i="1" baseline="0" dirty="0" smtClean="0"/>
              <a:t>discuss</a:t>
            </a:r>
            <a:r>
              <a:rPr lang="en-US" baseline="0" dirty="0" smtClean="0"/>
              <a:t>)  </a:t>
            </a:r>
          </a:p>
          <a:p>
            <a:pPr defTabSz="931774">
              <a:defRPr/>
            </a:pPr>
            <a:r>
              <a:rPr lang="en-US" baseline="0" dirty="0" smtClean="0"/>
              <a:t>Who are we sending our students to?</a:t>
            </a:r>
          </a:p>
          <a:p>
            <a:pPr defTabSz="931774">
              <a:defRPr/>
            </a:pPr>
            <a:endParaRPr lang="en-US" dirty="0" smtClean="0"/>
          </a:p>
          <a:p>
            <a:pPr defTabSz="931774">
              <a:defRPr/>
            </a:pPr>
            <a:endParaRPr lang="en-US" dirty="0" smtClean="0"/>
          </a:p>
          <a:p>
            <a:pPr defTabSz="931774">
              <a:defRPr/>
            </a:pPr>
            <a:r>
              <a:rPr lang="en-US" dirty="0" smtClean="0"/>
              <a:t>Each transition must be executed with planning, collaboration, timing , and practice to ensure students and their families are successful when they move to the next level.  </a:t>
            </a:r>
          </a:p>
          <a:p>
            <a:pPr defTabSz="931774">
              <a:defRPr/>
            </a:pPr>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All</a:t>
            </a:r>
            <a:r>
              <a:rPr lang="en-US" baseline="0" dirty="0" smtClean="0"/>
              <a:t> transitions begin with an ending. </a:t>
            </a:r>
          </a:p>
          <a:p>
            <a:pPr defTabSz="931774">
              <a:defRPr/>
            </a:pPr>
            <a:endParaRPr lang="en-US" baseline="0" dirty="0" smtClean="0"/>
          </a:p>
          <a:p>
            <a:pPr defTabSz="931774">
              <a:defRPr/>
            </a:pPr>
            <a:r>
              <a:rPr lang="en-US" baseline="0" dirty="0" smtClean="0"/>
              <a:t>The process can be described as a three-step movement from a stable state (or ending) into an in-between time and then toward a new beginning.</a:t>
            </a:r>
          </a:p>
        </p:txBody>
      </p:sp>
      <p:sp>
        <p:nvSpPr>
          <p:cNvPr id="4" name="Slide Number Placeholder 3"/>
          <p:cNvSpPr>
            <a:spLocks noGrp="1"/>
          </p:cNvSpPr>
          <p:nvPr>
            <p:ph type="sldNum" sz="quarter" idx="10"/>
          </p:nvPr>
        </p:nvSpPr>
        <p:spPr/>
        <p:txBody>
          <a:bodyPr/>
          <a:lstStyle/>
          <a:p>
            <a:fld id="{094C8E6D-246E-49A4-9DDF-D31323164A8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a:t>
            </a:r>
            <a:r>
              <a:rPr lang="en-US" dirty="0" smtClean="0"/>
              <a:t>hy is</a:t>
            </a:r>
            <a:r>
              <a:rPr lang="en-US" baseline="0" dirty="0" smtClean="0"/>
              <a:t> acknowledging the </a:t>
            </a:r>
            <a:r>
              <a:rPr lang="en-US" b="1" dirty="0" smtClean="0"/>
              <a:t>ending</a:t>
            </a:r>
            <a:r>
              <a:rPr lang="en-US" dirty="0" smtClean="0"/>
              <a:t> of one phase of their educational journey</a:t>
            </a:r>
            <a:r>
              <a:rPr lang="en-US" baseline="0" dirty="0" smtClean="0"/>
              <a:t> </a:t>
            </a:r>
            <a:r>
              <a:rPr lang="en-US" dirty="0" smtClean="0"/>
              <a:t>important?</a:t>
            </a:r>
          </a:p>
          <a:p>
            <a:endParaRPr lang="en-US" dirty="0" smtClean="0"/>
          </a:p>
          <a:p>
            <a:r>
              <a:rPr lang="en-US" dirty="0" smtClean="0"/>
              <a:t>Because, every ending comes with losses such as</a:t>
            </a:r>
            <a:r>
              <a:rPr lang="en-US" baseline="0" dirty="0" smtClean="0"/>
              <a:t> </a:t>
            </a:r>
          </a:p>
          <a:p>
            <a:pPr lvl="1">
              <a:buFont typeface="Courier New" pitchFamily="49" charset="0"/>
              <a:buChar char="o"/>
            </a:pPr>
            <a:r>
              <a:rPr lang="en-US" baseline="0" dirty="0" smtClean="0"/>
              <a:t> leaving a favorite teacher or principal, </a:t>
            </a:r>
          </a:p>
          <a:p>
            <a:pPr lvl="1">
              <a:buFont typeface="Courier New" pitchFamily="49" charset="0"/>
              <a:buChar char="o"/>
            </a:pPr>
            <a:r>
              <a:rPr lang="en-US" baseline="0" dirty="0" smtClean="0"/>
              <a:t> going to a new building or classroom, </a:t>
            </a:r>
          </a:p>
          <a:p>
            <a:pPr lvl="1">
              <a:buFont typeface="Courier New" pitchFamily="49" charset="0"/>
              <a:buChar char="o"/>
            </a:pPr>
            <a:r>
              <a:rPr lang="en-US" baseline="0" dirty="0" smtClean="0"/>
              <a:t> changing friendships, </a:t>
            </a:r>
          </a:p>
          <a:p>
            <a:pPr lvl="1">
              <a:buFont typeface="Courier New" pitchFamily="49" charset="0"/>
              <a:buChar char="o"/>
            </a:pPr>
            <a:r>
              <a:rPr lang="en-US" baseline="0" dirty="0" smtClean="0"/>
              <a:t> becoming the little fish in a big pond, </a:t>
            </a:r>
          </a:p>
          <a:p>
            <a:pPr lvl="1">
              <a:buFont typeface="Courier New" pitchFamily="49" charset="0"/>
              <a:buChar char="o"/>
            </a:pPr>
            <a:r>
              <a:rPr lang="en-US" baseline="0" dirty="0" smtClean="0"/>
              <a:t> …just taking that next step. </a:t>
            </a:r>
          </a:p>
          <a:p>
            <a:pPr>
              <a:buFont typeface="Wingdings" pitchFamily="2" charset="2"/>
              <a:buNone/>
            </a:pPr>
            <a:endParaRPr lang="en-US" baseline="0" dirty="0" smtClean="0"/>
          </a:p>
          <a:p>
            <a:pPr>
              <a:buFont typeface="Wingdings" pitchFamily="2" charset="2"/>
              <a:buNone/>
            </a:pPr>
            <a:r>
              <a:rPr lang="en-US" baseline="0" dirty="0" smtClean="0"/>
              <a:t>We’ve all seen or had students that come to school for the first time and you just know they want to go back to where they came from.  Then there are the students that start to get restless during their last year in the building because they just don’t know what is out there.  </a:t>
            </a:r>
          </a:p>
          <a:p>
            <a:endParaRPr lang="en-US" baseline="0" dirty="0" smtClean="0"/>
          </a:p>
          <a:p>
            <a:r>
              <a:rPr lang="en-US" baseline="0" dirty="0" smtClean="0"/>
              <a:t>To be successful receivers or senders of our students, we have to honor what the student and families are leaving and the emotions that come with the move, while celebrating their move towards the new beginning—whatever the next step for them may be.</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a:t>
            </a:r>
            <a:r>
              <a:rPr lang="en-US" dirty="0" smtClean="0"/>
              <a:t>hy is</a:t>
            </a:r>
            <a:r>
              <a:rPr lang="en-US" baseline="0" dirty="0" smtClean="0"/>
              <a:t> acknowledging the </a:t>
            </a:r>
            <a:r>
              <a:rPr lang="en-US" b="1" dirty="0" smtClean="0"/>
              <a:t>ending</a:t>
            </a:r>
            <a:r>
              <a:rPr lang="en-US" dirty="0" smtClean="0"/>
              <a:t> of one phase of their educational journey</a:t>
            </a:r>
            <a:r>
              <a:rPr lang="en-US" baseline="0" dirty="0" smtClean="0"/>
              <a:t> </a:t>
            </a:r>
            <a:r>
              <a:rPr lang="en-US" dirty="0" smtClean="0"/>
              <a:t>important?</a:t>
            </a:r>
          </a:p>
          <a:p>
            <a:endParaRPr lang="en-US" dirty="0" smtClean="0"/>
          </a:p>
          <a:p>
            <a:r>
              <a:rPr lang="en-US" dirty="0" smtClean="0"/>
              <a:t>Because, every ending comes with losses such as</a:t>
            </a:r>
            <a:r>
              <a:rPr lang="en-US" baseline="0" dirty="0" smtClean="0"/>
              <a:t> </a:t>
            </a:r>
          </a:p>
          <a:p>
            <a:pPr lvl="1">
              <a:buFont typeface="Courier New" pitchFamily="49" charset="0"/>
              <a:buChar char="o"/>
            </a:pPr>
            <a:r>
              <a:rPr lang="en-US" baseline="0" dirty="0" smtClean="0"/>
              <a:t> leaving a favorite teacher or principal, </a:t>
            </a:r>
          </a:p>
          <a:p>
            <a:pPr lvl="1">
              <a:buFont typeface="Courier New" pitchFamily="49" charset="0"/>
              <a:buChar char="o"/>
            </a:pPr>
            <a:r>
              <a:rPr lang="en-US" baseline="0" dirty="0" smtClean="0"/>
              <a:t> going to a new building or classroom, </a:t>
            </a:r>
          </a:p>
          <a:p>
            <a:pPr lvl="1">
              <a:buFont typeface="Courier New" pitchFamily="49" charset="0"/>
              <a:buChar char="o"/>
            </a:pPr>
            <a:r>
              <a:rPr lang="en-US" baseline="0" dirty="0" smtClean="0"/>
              <a:t> changing friendships, </a:t>
            </a:r>
          </a:p>
          <a:p>
            <a:pPr lvl="1">
              <a:buFont typeface="Courier New" pitchFamily="49" charset="0"/>
              <a:buChar char="o"/>
            </a:pPr>
            <a:r>
              <a:rPr lang="en-US" baseline="0" dirty="0" smtClean="0"/>
              <a:t> becoming the little fish in a big pond, </a:t>
            </a:r>
          </a:p>
          <a:p>
            <a:pPr lvl="1">
              <a:buFont typeface="Courier New" pitchFamily="49" charset="0"/>
              <a:buChar char="o"/>
            </a:pPr>
            <a:r>
              <a:rPr lang="en-US" baseline="0" dirty="0" smtClean="0"/>
              <a:t> …just taking that next step. </a:t>
            </a:r>
          </a:p>
          <a:p>
            <a:pPr>
              <a:buFont typeface="Wingdings" pitchFamily="2" charset="2"/>
              <a:buNone/>
            </a:pPr>
            <a:endParaRPr lang="en-US" baseline="0" dirty="0" smtClean="0"/>
          </a:p>
          <a:p>
            <a:pPr>
              <a:buFont typeface="Wingdings" pitchFamily="2" charset="2"/>
              <a:buNone/>
            </a:pPr>
            <a:r>
              <a:rPr lang="en-US" baseline="0" dirty="0" smtClean="0"/>
              <a:t>We’ve all seen or had students that come to school for the first time and you just know they want to go back to where they came from.  Then there are the students that start to get restless during their last year in the building because they just don’t know what is out there.  </a:t>
            </a:r>
          </a:p>
          <a:p>
            <a:endParaRPr lang="en-US" baseline="0" dirty="0" smtClean="0"/>
          </a:p>
          <a:p>
            <a:r>
              <a:rPr lang="en-US" baseline="0" dirty="0" smtClean="0"/>
              <a:t>To be successful receivers or senders of our students, we have to honor what the student and families are leaving and the emotions that come with the move, while celebrating their move towards the new beginning—whatever the next step for them may be.</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w</a:t>
            </a:r>
            <a:r>
              <a:rPr lang="en-US" dirty="0" smtClean="0"/>
              <a:t>hy is</a:t>
            </a:r>
            <a:r>
              <a:rPr lang="en-US" baseline="0" dirty="0" smtClean="0"/>
              <a:t> acknowledging the </a:t>
            </a:r>
            <a:r>
              <a:rPr lang="en-US" b="1" dirty="0" smtClean="0"/>
              <a:t>ending</a:t>
            </a:r>
            <a:r>
              <a:rPr lang="en-US" dirty="0" smtClean="0"/>
              <a:t> of one phase of their educational journey</a:t>
            </a:r>
            <a:r>
              <a:rPr lang="en-US" baseline="0" dirty="0" smtClean="0"/>
              <a:t> </a:t>
            </a:r>
            <a:r>
              <a:rPr lang="en-US" dirty="0" smtClean="0"/>
              <a:t>important?</a:t>
            </a:r>
          </a:p>
          <a:p>
            <a:endParaRPr lang="en-US" dirty="0" smtClean="0"/>
          </a:p>
          <a:p>
            <a:r>
              <a:rPr lang="en-US" dirty="0" smtClean="0"/>
              <a:t>Because, every ending comes with losses such as</a:t>
            </a:r>
            <a:r>
              <a:rPr lang="en-US" baseline="0" dirty="0" smtClean="0"/>
              <a:t> </a:t>
            </a:r>
          </a:p>
          <a:p>
            <a:pPr lvl="1">
              <a:buFont typeface="Courier New" pitchFamily="49" charset="0"/>
              <a:buChar char="o"/>
            </a:pPr>
            <a:r>
              <a:rPr lang="en-US" baseline="0" dirty="0" smtClean="0"/>
              <a:t> leaving a favorite teacher or principal, </a:t>
            </a:r>
          </a:p>
          <a:p>
            <a:pPr lvl="1">
              <a:buFont typeface="Courier New" pitchFamily="49" charset="0"/>
              <a:buChar char="o"/>
            </a:pPr>
            <a:r>
              <a:rPr lang="en-US" baseline="0" dirty="0" smtClean="0"/>
              <a:t> going to a new building or classroom, </a:t>
            </a:r>
          </a:p>
          <a:p>
            <a:pPr lvl="1">
              <a:buFont typeface="Courier New" pitchFamily="49" charset="0"/>
              <a:buChar char="o"/>
            </a:pPr>
            <a:r>
              <a:rPr lang="en-US" baseline="0" dirty="0" smtClean="0"/>
              <a:t> changing friendships, </a:t>
            </a:r>
          </a:p>
          <a:p>
            <a:pPr lvl="1">
              <a:buFont typeface="Courier New" pitchFamily="49" charset="0"/>
              <a:buChar char="o"/>
            </a:pPr>
            <a:r>
              <a:rPr lang="en-US" baseline="0" dirty="0" smtClean="0"/>
              <a:t> becoming the little fish in a big pond, </a:t>
            </a:r>
          </a:p>
          <a:p>
            <a:pPr lvl="1">
              <a:buFont typeface="Courier New" pitchFamily="49" charset="0"/>
              <a:buChar char="o"/>
            </a:pPr>
            <a:r>
              <a:rPr lang="en-US" baseline="0" dirty="0" smtClean="0"/>
              <a:t> …just taking that next step. </a:t>
            </a:r>
          </a:p>
          <a:p>
            <a:pPr>
              <a:buFont typeface="Wingdings" pitchFamily="2" charset="2"/>
              <a:buNone/>
            </a:pPr>
            <a:endParaRPr lang="en-US" baseline="0" dirty="0" smtClean="0"/>
          </a:p>
          <a:p>
            <a:pPr>
              <a:buFont typeface="Wingdings" pitchFamily="2" charset="2"/>
              <a:buNone/>
            </a:pPr>
            <a:r>
              <a:rPr lang="en-US" baseline="0" dirty="0" smtClean="0"/>
              <a:t>We’ve all seen or had students that come to school for the first time and you just know they want to go back to where they came from.  Then there are the students that start to get restless during their last year in the building because they just don’t know what is out there.  </a:t>
            </a:r>
          </a:p>
          <a:p>
            <a:endParaRPr lang="en-US" baseline="0" dirty="0" smtClean="0"/>
          </a:p>
          <a:p>
            <a:r>
              <a:rPr lang="en-US" baseline="0" dirty="0" smtClean="0"/>
              <a:t>To be successful receivers or senders of our students, we have to honor what the student and families are leaving and the emotions that come with the move, while celebrating their move towards the new beginning—whatever the next step for them may be.</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94C8E6D-246E-49A4-9DDF-D31323164A8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i="1" dirty="0" smtClean="0"/>
              <a:t>It's not so much that we're afraid of change or so in love with the old ways, but it's that place in between that we fear . . . . It's like being between trapezes. It's </a:t>
            </a:r>
            <a:r>
              <a:rPr lang="en-US" i="1" dirty="0" err="1" smtClean="0"/>
              <a:t>Linus</a:t>
            </a:r>
            <a:r>
              <a:rPr lang="en-US" i="1" dirty="0" smtClean="0"/>
              <a:t> when his blanket is in the dryer. There's nothing to hold on to.“</a:t>
            </a:r>
          </a:p>
          <a:p>
            <a:pPr defTabSz="931774">
              <a:defRPr/>
            </a:pPr>
            <a:endParaRPr lang="en-US" dirty="0" smtClean="0"/>
          </a:p>
          <a:p>
            <a:pPr defTabSz="931774">
              <a:defRPr/>
            </a:pPr>
            <a:r>
              <a:rPr lang="en-US" dirty="0" smtClean="0"/>
              <a:t>This is how many of students and their families feel during that transitional period. They know change is coming but don’t know what to expect.</a:t>
            </a:r>
          </a:p>
          <a:p>
            <a:pPr defTabSz="931774">
              <a:defRPr/>
            </a:pPr>
            <a:endParaRPr lang="en-US" dirty="0" smtClean="0"/>
          </a:p>
          <a:p>
            <a:pPr defTabSz="931774">
              <a:defRPr/>
            </a:pPr>
            <a:endParaRPr lang="en-US" dirty="0" smtClean="0"/>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the question is how do we as a school help usher our students and their families through this time.  </a:t>
            </a:r>
          </a:p>
          <a:p>
            <a:endParaRPr lang="en-US" b="1" i="1" baseline="0" dirty="0" smtClean="0"/>
          </a:p>
          <a:p>
            <a:r>
              <a:rPr lang="en-US" b="0" i="0" baseline="0" dirty="0" smtClean="0"/>
              <a:t>Here are some things we need to consider:</a:t>
            </a:r>
          </a:p>
          <a:p>
            <a:pPr lvl="1">
              <a:buFont typeface="Courier New" pitchFamily="49" charset="0"/>
              <a:buChar char="o"/>
            </a:pPr>
            <a:r>
              <a:rPr lang="en-US" b="1" baseline="0" dirty="0" smtClean="0"/>
              <a:t> </a:t>
            </a:r>
            <a:r>
              <a:rPr lang="en-US" b="0" baseline="0" dirty="0" smtClean="0"/>
              <a:t>How do we prepare them? </a:t>
            </a:r>
          </a:p>
          <a:p>
            <a:pPr lvl="1">
              <a:buFont typeface="Courier New" pitchFamily="49" charset="0"/>
              <a:buChar char="o"/>
            </a:pPr>
            <a:r>
              <a:rPr lang="en-US" b="0" baseline="0" dirty="0" smtClean="0"/>
              <a:t> What information do they need?</a:t>
            </a:r>
          </a:p>
          <a:p>
            <a:pPr lvl="1">
              <a:buFont typeface="Courier New" pitchFamily="49" charset="0"/>
              <a:buChar char="o"/>
            </a:pPr>
            <a:r>
              <a:rPr lang="en-US" b="0" baseline="0" dirty="0" smtClean="0"/>
              <a:t> What information do we need?  </a:t>
            </a:r>
          </a:p>
          <a:p>
            <a:endParaRPr lang="en-US" baseline="0" dirty="0" smtClean="0"/>
          </a:p>
          <a:p>
            <a:r>
              <a:rPr lang="en-US" baseline="0" dirty="0" smtClean="0"/>
              <a:t>By addressing these questions, we will help our students and their families move into their new beginning with a clearer understanding of where they are and the expectations and possibilities of where they are going.</a:t>
            </a:r>
            <a:endParaRPr lang="en-US" dirty="0"/>
          </a:p>
        </p:txBody>
      </p:sp>
      <p:sp>
        <p:nvSpPr>
          <p:cNvPr id="4" name="Slide Number Placeholder 3"/>
          <p:cNvSpPr>
            <a:spLocks noGrp="1"/>
          </p:cNvSpPr>
          <p:nvPr>
            <p:ph type="sldNum" sz="quarter" idx="10"/>
          </p:nvPr>
        </p:nvSpPr>
        <p:spPr/>
        <p:txBody>
          <a:bodyPr/>
          <a:lstStyle/>
          <a:p>
            <a:fld id="{094C8E6D-246E-49A4-9DDF-D31323164A8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6D2DE4-0B10-4227-B0B0-E753D8DBBC0C}" type="datetime1">
              <a:rPr lang="en-US" smtClean="0"/>
              <a:pPr/>
              <a:t>8/16/2010</a:t>
            </a:fld>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
        <p:nvSpPr>
          <p:cNvPr id="6" name="Slide Number Placeholder 5"/>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FA750F-F36E-4339-A0B2-42D5FFE5B92F}" type="datetime1">
              <a:rPr lang="en-US" smtClean="0"/>
              <a:pPr/>
              <a:t>8/16/2010</a:t>
            </a:fld>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
        <p:nvSpPr>
          <p:cNvPr id="6" name="Slide Number Placeholder 5"/>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B47DAF-66BE-44C3-AC6F-036EE42FA026}" type="datetime1">
              <a:rPr lang="en-US" smtClean="0"/>
              <a:pPr/>
              <a:t>8/16/2010</a:t>
            </a:fld>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
        <p:nvSpPr>
          <p:cNvPr id="6" name="Slide Number Placeholder 5"/>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35474-6862-4626-8772-90E2EFD66757}" type="datetime1">
              <a:rPr lang="en-US" smtClean="0"/>
              <a:pPr/>
              <a:t>8/16/2010</a:t>
            </a:fld>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
        <p:nvSpPr>
          <p:cNvPr id="6" name="Slide Number Placeholder 5"/>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0D7C70-D455-4C3A-9C1C-6EDE0990180E}" type="datetime1">
              <a:rPr lang="en-US" smtClean="0"/>
              <a:pPr/>
              <a:t>8/16/2010</a:t>
            </a:fld>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
        <p:nvSpPr>
          <p:cNvPr id="6" name="Slide Number Placeholder 5"/>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00E01-1330-47CD-966D-0F6DCE0F9063}" type="datetime1">
              <a:rPr lang="en-US" smtClean="0"/>
              <a:pPr/>
              <a:t>8/16/2010</a:t>
            </a:fld>
            <a:endParaRPr lang="en-US" dirty="0"/>
          </a:p>
        </p:txBody>
      </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
        <p:nvSpPr>
          <p:cNvPr id="7" name="Slide Number Placeholder 6"/>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F9E896-FECD-453B-A1EA-5705BA2F0AD0}" type="datetime1">
              <a:rPr lang="en-US" smtClean="0"/>
              <a:pPr/>
              <a:t>8/16/2010</a:t>
            </a:fld>
            <a:endParaRPr lang="en-US" dirty="0"/>
          </a:p>
        </p:txBody>
      </p:sp>
      <p:sp>
        <p:nvSpPr>
          <p:cNvPr id="8" name="Footer Placeholder 7"/>
          <p:cNvSpPr>
            <a:spLocks noGrp="1"/>
          </p:cNvSpPr>
          <p:nvPr>
            <p:ph type="ftr" sz="quarter" idx="11"/>
          </p:nvPr>
        </p:nvSpPr>
        <p:spPr/>
        <p:txBody>
          <a:bodyPr/>
          <a:lstStyle/>
          <a:p>
            <a:r>
              <a:rPr lang="en-US" smtClean="0"/>
              <a:t>Effective Transitions: Engaging Families</a:t>
            </a:r>
            <a:endParaRPr lang="en-US" dirty="0"/>
          </a:p>
        </p:txBody>
      </p:sp>
      <p:sp>
        <p:nvSpPr>
          <p:cNvPr id="9" name="Slide Number Placeholder 8"/>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457B2B4-184E-4AE4-ADCB-02DA38138547}" type="datetime1">
              <a:rPr lang="en-US" smtClean="0"/>
              <a:pPr/>
              <a:t>8/16/2010</a:t>
            </a:fld>
            <a:endParaRPr lang="en-US" dirty="0"/>
          </a:p>
        </p:txBody>
      </p:sp>
      <p:sp>
        <p:nvSpPr>
          <p:cNvPr id="4" name="Footer Placeholder 3"/>
          <p:cNvSpPr>
            <a:spLocks noGrp="1"/>
          </p:cNvSpPr>
          <p:nvPr>
            <p:ph type="ftr" sz="quarter" idx="11"/>
          </p:nvPr>
        </p:nvSpPr>
        <p:spPr/>
        <p:txBody>
          <a:bodyPr/>
          <a:lstStyle/>
          <a:p>
            <a:r>
              <a:rPr lang="en-US" smtClean="0"/>
              <a:t>Effective Transitions: Engaging Families</a:t>
            </a:r>
            <a:endParaRPr lang="en-US" dirty="0"/>
          </a:p>
        </p:txBody>
      </p:sp>
      <p:sp>
        <p:nvSpPr>
          <p:cNvPr id="5" name="Slide Number Placeholder 4"/>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7D2760-ED3C-4816-950E-EC7CD57DD3E3}" type="datetime1">
              <a:rPr lang="en-US" smtClean="0"/>
              <a:pPr/>
              <a:t>8/16/2010</a:t>
            </a:fld>
            <a:endParaRPr lang="en-US" dirty="0"/>
          </a:p>
        </p:txBody>
      </p:sp>
      <p:sp>
        <p:nvSpPr>
          <p:cNvPr id="3" name="Footer Placeholder 2"/>
          <p:cNvSpPr>
            <a:spLocks noGrp="1"/>
          </p:cNvSpPr>
          <p:nvPr>
            <p:ph type="ftr" sz="quarter" idx="11"/>
          </p:nvPr>
        </p:nvSpPr>
        <p:spPr/>
        <p:txBody>
          <a:bodyPr/>
          <a:lstStyle/>
          <a:p>
            <a:r>
              <a:rPr lang="en-US" smtClean="0"/>
              <a:t>Effective Transitions: Engaging Families</a:t>
            </a:r>
            <a:endParaRPr lang="en-US" dirty="0"/>
          </a:p>
        </p:txBody>
      </p:sp>
      <p:sp>
        <p:nvSpPr>
          <p:cNvPr id="4" name="Slide Number Placeholder 3"/>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BDE7B-9D70-45EB-B234-7FA4EAE28635}" type="datetime1">
              <a:rPr lang="en-US" smtClean="0"/>
              <a:pPr/>
              <a:t>8/16/2010</a:t>
            </a:fld>
            <a:endParaRPr lang="en-US" dirty="0"/>
          </a:p>
        </p:txBody>
      </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
        <p:nvSpPr>
          <p:cNvPr id="7" name="Slide Number Placeholder 6"/>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AB4231-82B1-45B9-A09A-502A628A650E}" type="datetime1">
              <a:rPr lang="en-US" smtClean="0"/>
              <a:pPr/>
              <a:t>8/16/2010</a:t>
            </a:fld>
            <a:endParaRPr lang="en-US" dirty="0"/>
          </a:p>
        </p:txBody>
      </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
        <p:nvSpPr>
          <p:cNvPr id="7" name="Slide Number Placeholder 6"/>
          <p:cNvSpPr>
            <a:spLocks noGrp="1"/>
          </p:cNvSpPr>
          <p:nvPr>
            <p:ph type="sldNum" sz="quarter" idx="12"/>
          </p:nvPr>
        </p:nvSpPr>
        <p:spPr/>
        <p:txBody>
          <a:bodyPr/>
          <a:lstStyle/>
          <a:p>
            <a:fld id="{0137981A-EB90-4B06-B538-22927F6DF8A1}" type="slidenum">
              <a:rPr lang="en-US" smtClean="0"/>
              <a:pPr/>
              <a:t>‹#›</a:t>
            </a:fld>
            <a:endParaRPr lang="en-US" dirty="0"/>
          </a:p>
        </p:txBody>
      </p:sp>
    </p:spTree>
  </p:cSld>
  <p:clrMapOvr>
    <a:masterClrMapping/>
  </p:clrMapOvr>
  <p:transition advClick="0" advTm="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69B79-F1D4-45CD-B645-42BFF3030996}" type="datetime1">
              <a:rPr lang="en-US" smtClean="0"/>
              <a:pPr/>
              <a:t>8/16/2010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Effective Transitions: Engaging Families</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7981A-EB90-4B06-B538-22927F6DF8A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advTm="5000"/>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Effective Transitions: Engaging Families</a:t>
            </a:r>
            <a:endParaRPr lang="en-US" dirty="0"/>
          </a:p>
        </p:txBody>
      </p:sp>
      <p:pic>
        <p:nvPicPr>
          <p:cNvPr id="6" name="Picture 5" descr="C:\Documents and Settings\jyuza\My Documents\My Pictures\Microsoft Clip Organizer\j0387426.jpg"/>
          <p:cNvPicPr>
            <a:picLocks noChangeAspect="1" noChangeArrowheads="1"/>
          </p:cNvPicPr>
          <p:nvPr/>
        </p:nvPicPr>
        <p:blipFill>
          <a:blip r:embed="rId3" cstate="print">
            <a:lum bright="22000"/>
          </a:blip>
          <a:srcRect/>
          <a:stretch>
            <a:fillRect/>
          </a:stretch>
        </p:blipFill>
        <p:spPr bwMode="auto">
          <a:xfrm>
            <a:off x="2057400" y="1752600"/>
            <a:ext cx="5029200" cy="3535440"/>
          </a:xfrm>
          <a:prstGeom prst="rect">
            <a:avLst/>
          </a:prstGeom>
          <a:noFill/>
        </p:spPr>
      </p:pic>
      <p:sp>
        <p:nvSpPr>
          <p:cNvPr id="2" name="TextBox 1"/>
          <p:cNvSpPr txBox="1"/>
          <p:nvPr/>
        </p:nvSpPr>
        <p:spPr>
          <a:xfrm>
            <a:off x="0" y="990600"/>
            <a:ext cx="9144000" cy="830997"/>
          </a:xfrm>
          <a:prstGeom prst="rect">
            <a:avLst/>
          </a:prstGeom>
          <a:noFill/>
        </p:spPr>
        <p:txBody>
          <a:bodyPr wrap="square" rtlCol="0">
            <a:spAutoFit/>
          </a:bodyPr>
          <a:lstStyle/>
          <a:p>
            <a:pPr algn="ctr"/>
            <a:r>
              <a:rPr lang="en-US" sz="4800" b="1" dirty="0" smtClean="0">
                <a:solidFill>
                  <a:srgbClr val="FBFBFB"/>
                </a:solidFill>
              </a:rPr>
              <a:t>Effective Transitions</a:t>
            </a:r>
            <a:endParaRPr lang="en-US" sz="4800" b="1" dirty="0">
              <a:solidFill>
                <a:srgbClr val="FBFBFB"/>
              </a:solidFill>
            </a:endParaRPr>
          </a:p>
        </p:txBody>
      </p:sp>
      <p:sp>
        <p:nvSpPr>
          <p:cNvPr id="3" name="TextBox 2"/>
          <p:cNvSpPr txBox="1"/>
          <p:nvPr/>
        </p:nvSpPr>
        <p:spPr>
          <a:xfrm>
            <a:off x="0" y="5265003"/>
            <a:ext cx="9144000" cy="830997"/>
          </a:xfrm>
          <a:prstGeom prst="rect">
            <a:avLst/>
          </a:prstGeom>
          <a:noFill/>
        </p:spPr>
        <p:txBody>
          <a:bodyPr wrap="square" rtlCol="0">
            <a:spAutoFit/>
          </a:bodyPr>
          <a:lstStyle/>
          <a:p>
            <a:pPr algn="ctr"/>
            <a:r>
              <a:rPr lang="en-US" sz="2400" b="1" dirty="0" smtClean="0">
                <a:solidFill>
                  <a:schemeClr val="bg1"/>
                </a:solidFill>
              </a:rPr>
              <a:t>Engaging Families in the </a:t>
            </a:r>
            <a:r>
              <a:rPr lang="en-US" sz="2400" b="1" dirty="0" smtClean="0">
                <a:solidFill>
                  <a:schemeClr val="bg1"/>
                </a:solidFill>
              </a:rPr>
              <a:t>Transition </a:t>
            </a:r>
            <a:r>
              <a:rPr lang="en-US" sz="2400" b="1" dirty="0" smtClean="0">
                <a:solidFill>
                  <a:schemeClr val="bg1"/>
                </a:solidFill>
              </a:rPr>
              <a:t>Process </a:t>
            </a:r>
          </a:p>
          <a:p>
            <a:pPr algn="ctr"/>
            <a:r>
              <a:rPr lang="en-US" sz="2400" b="1" dirty="0" smtClean="0">
                <a:solidFill>
                  <a:schemeClr val="bg1"/>
                </a:solidFill>
              </a:rPr>
              <a:t>as Children Progress </a:t>
            </a:r>
            <a:r>
              <a:rPr lang="en-US" sz="2400" b="1" dirty="0" smtClean="0">
                <a:solidFill>
                  <a:schemeClr val="bg1"/>
                </a:solidFill>
              </a:rPr>
              <a:t>Through </a:t>
            </a:r>
            <a:r>
              <a:rPr lang="en-US" sz="2400" b="1" dirty="0" smtClean="0">
                <a:solidFill>
                  <a:schemeClr val="bg1"/>
                </a:solidFill>
              </a:rPr>
              <a:t>Grades </a:t>
            </a:r>
            <a:r>
              <a:rPr lang="en-US" sz="2400" b="1" dirty="0" smtClean="0">
                <a:solidFill>
                  <a:schemeClr val="bg1"/>
                </a:solidFill>
              </a:rPr>
              <a:t>&amp; Schools</a:t>
            </a:r>
            <a:endParaRPr lang="en-US" sz="2400" b="1" dirty="0">
              <a:solidFill>
                <a:schemeClr val="bg1"/>
              </a:solidFill>
            </a:endParaRPr>
          </a:p>
        </p:txBody>
      </p:sp>
    </p:spTree>
  </p:cSld>
  <p:clrMapOvr>
    <a:masterClrMapping/>
  </p:clrMapOvr>
  <p:transition advClick="0" advTm="5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cousin\Local Settings\Temporary Internet Files\Content.IE5\BI2N8MOO\MPj04423900000[1].jpg"/>
          <p:cNvPicPr>
            <a:picLocks noChangeAspect="1" noChangeArrowheads="1"/>
          </p:cNvPicPr>
          <p:nvPr/>
        </p:nvPicPr>
        <p:blipFill>
          <a:blip r:embed="rId3" cstate="print"/>
          <a:srcRect/>
          <a:stretch>
            <a:fillRect/>
          </a:stretch>
        </p:blipFill>
        <p:spPr bwMode="auto">
          <a:xfrm>
            <a:off x="-1" y="0"/>
            <a:ext cx="10317344" cy="6858000"/>
          </a:xfrm>
          <a:prstGeom prst="rect">
            <a:avLst/>
          </a:prstGeom>
          <a:noFill/>
        </p:spPr>
      </p:pic>
      <p:grpSp>
        <p:nvGrpSpPr>
          <p:cNvPr id="2" name="Group 1"/>
          <p:cNvGrpSpPr/>
          <p:nvPr/>
        </p:nvGrpSpPr>
        <p:grpSpPr>
          <a:xfrm>
            <a:off x="304800" y="5486400"/>
            <a:ext cx="1653751" cy="967232"/>
            <a:chOff x="3527354" y="609597"/>
            <a:chExt cx="1653751" cy="967232"/>
          </a:xfrm>
        </p:grpSpPr>
        <p:sp>
          <p:nvSpPr>
            <p:cNvPr id="3" name="Rounded Rectangle 2"/>
            <p:cNvSpPr/>
            <p:nvPr/>
          </p:nvSpPr>
          <p:spPr>
            <a:xfrm>
              <a:off x="3527354" y="609597"/>
              <a:ext cx="1653751" cy="9672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3574570" y="656813"/>
              <a:ext cx="1559319" cy="87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New Beginning</a:t>
              </a:r>
              <a:endParaRPr lang="en-US" sz="2300" kern="1200" dirty="0"/>
            </a:p>
          </p:txBody>
        </p:sp>
      </p:gr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0" y="2514600"/>
            <a:ext cx="9144000" cy="830997"/>
          </a:xfrm>
          <a:prstGeom prst="rect">
            <a:avLst/>
          </a:prstGeom>
          <a:noFill/>
        </p:spPr>
        <p:txBody>
          <a:bodyPr wrap="square" rtlCol="0">
            <a:spAutoFit/>
          </a:bodyPr>
          <a:lstStyle/>
          <a:p>
            <a:pPr algn="ctr"/>
            <a:r>
              <a:rPr lang="en-US" sz="4800" b="1" dirty="0" smtClean="0">
                <a:solidFill>
                  <a:schemeClr val="bg1"/>
                </a:solidFill>
              </a:rPr>
              <a:t>Pop Quiz</a:t>
            </a:r>
            <a:endParaRPr lang="en-US" sz="4800" b="1" dirty="0">
              <a:solidFill>
                <a:schemeClr val="bg1"/>
              </a:solidFill>
            </a:endParaRPr>
          </a:p>
        </p:txBody>
      </p:sp>
      <p:sp>
        <p:nvSpPr>
          <p:cNvPr id="3" name="TextBox 2"/>
          <p:cNvSpPr txBox="1"/>
          <p:nvPr/>
        </p:nvSpPr>
        <p:spPr>
          <a:xfrm>
            <a:off x="0" y="3429000"/>
            <a:ext cx="9144000" cy="1077218"/>
          </a:xfrm>
          <a:prstGeom prst="rect">
            <a:avLst/>
          </a:prstGeom>
          <a:noFill/>
        </p:spPr>
        <p:txBody>
          <a:bodyPr wrap="square" rtlCol="0">
            <a:spAutoFit/>
          </a:bodyPr>
          <a:lstStyle/>
          <a:p>
            <a:pPr algn="ctr"/>
            <a:r>
              <a:rPr lang="en-US" sz="3200" dirty="0" smtClean="0">
                <a:solidFill>
                  <a:schemeClr val="bg1"/>
                </a:solidFill>
              </a:rPr>
              <a:t>Which photo best represents </a:t>
            </a:r>
            <a:br>
              <a:rPr lang="en-US" sz="3200" dirty="0" smtClean="0">
                <a:solidFill>
                  <a:schemeClr val="bg1"/>
                </a:solidFill>
              </a:rPr>
            </a:br>
            <a:r>
              <a:rPr lang="en-US" sz="3200" dirty="0" smtClean="0">
                <a:solidFill>
                  <a:schemeClr val="bg1"/>
                </a:solidFill>
              </a:rPr>
              <a:t>transition planning at our school?</a:t>
            </a:r>
            <a:endParaRPr lang="en-US" sz="3200" dirty="0">
              <a:solidFill>
                <a:schemeClr val="bg1"/>
              </a:solidFill>
            </a:endParaRPr>
          </a:p>
        </p:txBody>
      </p:sp>
      <p:sp>
        <p:nvSpPr>
          <p:cNvPr id="4" name="Footer Placeholder 3"/>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cstate="print"/>
          <a:srcRect t="645" b="5447"/>
          <a:stretch>
            <a:fillRect/>
          </a:stretch>
        </p:blipFill>
        <p:spPr>
          <a:xfrm>
            <a:off x="4572000" y="3742730"/>
            <a:ext cx="4572000" cy="2895600"/>
          </a:xfrm>
          <a:prstGeom prst="rect">
            <a:avLst/>
          </a:prstGeom>
        </p:spPr>
      </p:pic>
      <p:pic>
        <p:nvPicPr>
          <p:cNvPr id="3074" name="Picture 2" descr="C:\Documents and Settings\jyuza\My Documents\My Pictures\Microsoft Clip Organizer\j0399418.jpg"/>
          <p:cNvPicPr>
            <a:picLocks noChangeAspect="1" noChangeArrowheads="1"/>
          </p:cNvPicPr>
          <p:nvPr/>
        </p:nvPicPr>
        <p:blipFill>
          <a:blip r:embed="rId4" cstate="print"/>
          <a:srcRect t="2501" b="2462"/>
          <a:stretch>
            <a:fillRect/>
          </a:stretch>
        </p:blipFill>
        <p:spPr bwMode="auto">
          <a:xfrm>
            <a:off x="0" y="3742730"/>
            <a:ext cx="4572000" cy="2895600"/>
          </a:xfrm>
          <a:prstGeom prst="rect">
            <a:avLst/>
          </a:prstGeom>
          <a:noFill/>
        </p:spPr>
      </p:pic>
      <p:sp>
        <p:nvSpPr>
          <p:cNvPr id="6" name="TextBox 5"/>
          <p:cNvSpPr txBox="1"/>
          <p:nvPr/>
        </p:nvSpPr>
        <p:spPr>
          <a:xfrm>
            <a:off x="0" y="3733800"/>
            <a:ext cx="914400" cy="923330"/>
          </a:xfrm>
          <a:prstGeom prst="rect">
            <a:avLst/>
          </a:prstGeom>
          <a:solidFill>
            <a:schemeClr val="bg1"/>
          </a:solidFill>
        </p:spPr>
        <p:txBody>
          <a:bodyPr wrap="square" rtlCol="0">
            <a:spAutoFit/>
          </a:bodyPr>
          <a:lstStyle/>
          <a:p>
            <a:pPr algn="ctr"/>
            <a:r>
              <a:rPr lang="en-US" sz="5400" dirty="0" smtClean="0"/>
              <a:t>B</a:t>
            </a:r>
          </a:p>
        </p:txBody>
      </p:sp>
      <p:sp>
        <p:nvSpPr>
          <p:cNvPr id="8" name="TextBox 7"/>
          <p:cNvSpPr txBox="1"/>
          <p:nvPr/>
        </p:nvSpPr>
        <p:spPr>
          <a:xfrm>
            <a:off x="4572000" y="3742730"/>
            <a:ext cx="914400" cy="923330"/>
          </a:xfrm>
          <a:prstGeom prst="rect">
            <a:avLst/>
          </a:prstGeom>
          <a:solidFill>
            <a:schemeClr val="bg1"/>
          </a:solidFill>
        </p:spPr>
        <p:txBody>
          <a:bodyPr wrap="square" rtlCol="0">
            <a:spAutoFit/>
          </a:bodyPr>
          <a:lstStyle/>
          <a:p>
            <a:pPr algn="ctr"/>
            <a:r>
              <a:rPr lang="en-US" sz="5400" dirty="0" smtClean="0"/>
              <a:t>C</a:t>
            </a:r>
          </a:p>
        </p:txBody>
      </p:sp>
      <p:pic>
        <p:nvPicPr>
          <p:cNvPr id="1026" name="Picture 2" descr="C:\Documents and Settings\jyuza\My Documents\My Pictures\Microsoft Clip Organizer\j0406895.jpg"/>
          <p:cNvPicPr>
            <a:picLocks noChangeAspect="1" noChangeArrowheads="1"/>
          </p:cNvPicPr>
          <p:nvPr/>
        </p:nvPicPr>
        <p:blipFill>
          <a:blip r:embed="rId5" cstate="print"/>
          <a:srcRect t="16327" b="6122"/>
          <a:stretch>
            <a:fillRect/>
          </a:stretch>
        </p:blipFill>
        <p:spPr bwMode="auto">
          <a:xfrm>
            <a:off x="2266950" y="609600"/>
            <a:ext cx="4667250" cy="2895600"/>
          </a:xfrm>
          <a:prstGeom prst="rect">
            <a:avLst/>
          </a:prstGeom>
          <a:noFill/>
        </p:spPr>
      </p:pic>
      <p:sp>
        <p:nvSpPr>
          <p:cNvPr id="10" name="TextBox 9"/>
          <p:cNvSpPr txBox="1"/>
          <p:nvPr/>
        </p:nvSpPr>
        <p:spPr>
          <a:xfrm>
            <a:off x="2286000" y="609600"/>
            <a:ext cx="914400" cy="923330"/>
          </a:xfrm>
          <a:prstGeom prst="rect">
            <a:avLst/>
          </a:prstGeom>
          <a:solidFill>
            <a:schemeClr val="bg1"/>
          </a:solidFill>
        </p:spPr>
        <p:txBody>
          <a:bodyPr wrap="square" rtlCol="0">
            <a:spAutoFit/>
          </a:bodyPr>
          <a:lstStyle/>
          <a:p>
            <a:pPr algn="ctr"/>
            <a:r>
              <a:rPr lang="en-US" sz="5400" dirty="0" smtClean="0"/>
              <a:t>A</a:t>
            </a:r>
          </a:p>
        </p:txBody>
      </p:sp>
      <p:sp>
        <p:nvSpPr>
          <p:cNvPr id="9" name="Footer Placeholder 8"/>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3" cstate="print"/>
          <a:srcRect t="645" b="5447"/>
          <a:stretch>
            <a:fillRect/>
          </a:stretch>
        </p:blipFill>
        <p:spPr>
          <a:xfrm>
            <a:off x="0" y="457200"/>
            <a:ext cx="9144000" cy="5791200"/>
          </a:xfrm>
          <a:prstGeom prst="rect">
            <a:avLst/>
          </a:prstGeom>
        </p:spPr>
      </p:pic>
      <p:sp>
        <p:nvSpPr>
          <p:cNvPr id="3" name="Footer Placeholder 2"/>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descr="C:\Documents and Settings\scousin\My Documents\My Pictures\Microsoft Clip Organizer\j0439455.jpg"/>
          <p:cNvPicPr>
            <a:picLocks noChangeAspect="1" noChangeArrowheads="1"/>
          </p:cNvPicPr>
          <p:nvPr/>
        </p:nvPicPr>
        <p:blipFill>
          <a:blip r:embed="rId3" cstate="print"/>
          <a:srcRect/>
          <a:stretch>
            <a:fillRect/>
          </a:stretch>
        </p:blipFill>
        <p:spPr bwMode="auto">
          <a:xfrm>
            <a:off x="0" y="0"/>
            <a:ext cx="4632960" cy="6858000"/>
          </a:xfrm>
          <a:prstGeom prst="rect">
            <a:avLst/>
          </a:prstGeom>
          <a:noFill/>
        </p:spPr>
      </p:pic>
      <p:sp>
        <p:nvSpPr>
          <p:cNvPr id="4" name="TextBox 3"/>
          <p:cNvSpPr txBox="1"/>
          <p:nvPr/>
        </p:nvSpPr>
        <p:spPr>
          <a:xfrm>
            <a:off x="4648200" y="0"/>
            <a:ext cx="4495800" cy="5262979"/>
          </a:xfrm>
          <a:prstGeom prst="rect">
            <a:avLst/>
          </a:prstGeom>
          <a:noFill/>
        </p:spPr>
        <p:txBody>
          <a:bodyPr wrap="square" rtlCol="0">
            <a:spAutoFit/>
          </a:bodyPr>
          <a:lstStyle/>
          <a:p>
            <a:pPr algn="ctr"/>
            <a:endParaRPr lang="en-US" sz="4800" dirty="0" smtClean="0">
              <a:solidFill>
                <a:schemeClr val="bg1"/>
              </a:solidFill>
            </a:endParaRPr>
          </a:p>
          <a:p>
            <a:pPr algn="ctr"/>
            <a:r>
              <a:rPr lang="en-US" sz="4400" b="1" dirty="0" smtClean="0">
                <a:solidFill>
                  <a:schemeClr val="bg1"/>
                </a:solidFill>
              </a:rPr>
              <a:t>Entering School for the First Time</a:t>
            </a:r>
          </a:p>
          <a:p>
            <a:pPr algn="ctr"/>
            <a:endParaRPr lang="en-US" sz="4800" dirty="0" smtClean="0">
              <a:solidFill>
                <a:schemeClr val="bg1"/>
              </a:solidFill>
            </a:endParaRPr>
          </a:p>
          <a:p>
            <a:pPr algn="ctr"/>
            <a:endParaRPr lang="en-US" sz="4800" dirty="0" smtClean="0">
              <a:solidFill>
                <a:schemeClr val="bg1"/>
              </a:solidFill>
            </a:endParaRPr>
          </a:p>
          <a:p>
            <a:pPr algn="ctr"/>
            <a:endParaRPr lang="en-US" sz="4800" dirty="0" smtClean="0">
              <a:solidFill>
                <a:schemeClr val="bg1"/>
              </a:solidFill>
            </a:endParaRPr>
          </a:p>
          <a:p>
            <a:pPr algn="ctr"/>
            <a:endParaRPr lang="en-US" sz="4800" dirty="0">
              <a:solidFill>
                <a:schemeClr val="bg1"/>
              </a:solidFill>
            </a:endParaRPr>
          </a:p>
        </p:txBody>
      </p:sp>
      <p:sp>
        <p:nvSpPr>
          <p:cNvPr id="5" name="Rectangle 4"/>
          <p:cNvSpPr/>
          <p:nvPr/>
        </p:nvSpPr>
        <p:spPr>
          <a:xfrm>
            <a:off x="4953000" y="3048000"/>
            <a:ext cx="3505200" cy="1077218"/>
          </a:xfrm>
          <a:prstGeom prst="rect">
            <a:avLst/>
          </a:prstGeom>
        </p:spPr>
        <p:txBody>
          <a:bodyPr wrap="square">
            <a:spAutoFit/>
          </a:bodyPr>
          <a:lstStyle/>
          <a:p>
            <a:pPr lvl="0" algn="ctr"/>
            <a:r>
              <a:rPr lang="en-US" sz="3200" dirty="0" smtClean="0">
                <a:solidFill>
                  <a:schemeClr val="bg1"/>
                </a:solidFill>
              </a:rPr>
              <a:t>Kindergarten Transition</a:t>
            </a:r>
          </a:p>
        </p:txBody>
      </p:sp>
      <p:sp>
        <p:nvSpPr>
          <p:cNvPr id="7" name="Footer Placeholder 6"/>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52400" y="1219200"/>
            <a:ext cx="3276600" cy="2308324"/>
          </a:xfrm>
          <a:prstGeom prst="rect">
            <a:avLst/>
          </a:prstGeom>
          <a:noFill/>
        </p:spPr>
        <p:txBody>
          <a:bodyPr wrap="square" rtlCol="0">
            <a:spAutoFit/>
          </a:bodyPr>
          <a:lstStyle/>
          <a:p>
            <a:r>
              <a:rPr lang="en-US" sz="4800" b="1" dirty="0" smtClean="0">
                <a:solidFill>
                  <a:schemeClr val="bg1"/>
                </a:solidFill>
              </a:rPr>
              <a:t>Moving on to Middle School</a:t>
            </a:r>
            <a:endParaRPr lang="en-US" sz="4800" b="1" dirty="0">
              <a:solidFill>
                <a:schemeClr val="bg1"/>
              </a:solidFill>
            </a:endParaRPr>
          </a:p>
        </p:txBody>
      </p:sp>
      <p:pic>
        <p:nvPicPr>
          <p:cNvPr id="1070" name="Picture 46" descr="C:\Documents and Settings\scousin\Local Settings\Temporary Internet Files\Content.IE5\B3SG9O15\MP900439573[1].jpg"/>
          <p:cNvPicPr>
            <a:picLocks noChangeAspect="1" noChangeArrowheads="1"/>
          </p:cNvPicPr>
          <p:nvPr/>
        </p:nvPicPr>
        <p:blipFill>
          <a:blip r:embed="rId3" cstate="print"/>
          <a:srcRect l="12987" t="10375" r="9091" b="11814"/>
          <a:stretch>
            <a:fillRect/>
          </a:stretch>
        </p:blipFill>
        <p:spPr bwMode="auto">
          <a:xfrm>
            <a:off x="4572000" y="0"/>
            <a:ext cx="4572000" cy="6858000"/>
          </a:xfrm>
          <a:prstGeom prst="rect">
            <a:avLst/>
          </a:prstGeom>
          <a:noFill/>
        </p:spPr>
      </p:pic>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scousin\Local Settings\Temporary Internet Files\Content.IE5\Q72SQ9OP\MP900439559[1].jpg"/>
          <p:cNvPicPr>
            <a:picLocks noChangeAspect="1" noChangeArrowheads="1"/>
          </p:cNvPicPr>
          <p:nvPr/>
        </p:nvPicPr>
        <p:blipFill>
          <a:blip r:embed="rId3" cstate="print"/>
          <a:srcRect l="20833" t="15966" r="29167" b="8403"/>
          <a:stretch>
            <a:fillRect/>
          </a:stretch>
        </p:blipFill>
        <p:spPr bwMode="auto">
          <a:xfrm>
            <a:off x="0" y="0"/>
            <a:ext cx="4572000" cy="6858000"/>
          </a:xfrm>
          <a:prstGeom prst="rect">
            <a:avLst/>
          </a:prstGeom>
          <a:noFill/>
        </p:spPr>
      </p:pic>
      <p:sp>
        <p:nvSpPr>
          <p:cNvPr id="4" name="Rectangle 3"/>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24400" y="685800"/>
            <a:ext cx="4419600" cy="2554545"/>
          </a:xfrm>
          <a:prstGeom prst="rect">
            <a:avLst/>
          </a:prstGeom>
          <a:solidFill>
            <a:schemeClr val="tx1"/>
          </a:solidFill>
        </p:spPr>
        <p:txBody>
          <a:bodyPr wrap="square" rtlCol="0">
            <a:spAutoFit/>
          </a:bodyPr>
          <a:lstStyle/>
          <a:p>
            <a:r>
              <a:rPr lang="en-US" sz="4400" b="1" dirty="0" smtClean="0">
                <a:solidFill>
                  <a:schemeClr val="bg1"/>
                </a:solidFill>
              </a:rPr>
              <a:t>High School Transition</a:t>
            </a:r>
          </a:p>
          <a:p>
            <a:endParaRPr lang="en-US" sz="4000" b="1" dirty="0" smtClean="0">
              <a:solidFill>
                <a:schemeClr val="bg1"/>
              </a:solidFill>
            </a:endParaRPr>
          </a:p>
          <a:p>
            <a:r>
              <a:rPr lang="en-US" sz="3200" b="1" dirty="0" smtClean="0">
                <a:solidFill>
                  <a:schemeClr val="bg1"/>
                </a:solidFill>
              </a:rPr>
              <a:t>Preparing for the Future</a:t>
            </a:r>
            <a:endParaRPr lang="en-US" sz="3200" b="1" dirty="0">
              <a:solidFill>
                <a:schemeClr val="bg1"/>
              </a:solidFill>
            </a:endParaRPr>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2971800"/>
            <a:ext cx="7239000" cy="923330"/>
          </a:xfrm>
          <a:prstGeom prst="rect">
            <a:avLst/>
          </a:prstGeom>
          <a:noFill/>
        </p:spPr>
        <p:txBody>
          <a:bodyPr wrap="square" rtlCol="0">
            <a:spAutoFit/>
          </a:bodyPr>
          <a:lstStyle/>
          <a:p>
            <a:pPr algn="ctr"/>
            <a:r>
              <a:rPr lang="en-US" sz="3600" b="1" dirty="0" smtClean="0">
                <a:solidFill>
                  <a:schemeClr val="bg1"/>
                </a:solidFill>
              </a:rPr>
              <a:t>Transition is a process, not an event.</a:t>
            </a:r>
          </a:p>
          <a:p>
            <a:pPr algn="r"/>
            <a:r>
              <a:rPr lang="en-US" dirty="0" smtClean="0">
                <a:solidFill>
                  <a:schemeClr val="bg1"/>
                </a:solidFill>
              </a:rPr>
              <a:t>Dr. Jay Hertzog, Slippery Rock University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Trapeze_by_inspected.jpg"/>
          <p:cNvPicPr>
            <a:picLocks noChangeAspect="1"/>
          </p:cNvPicPr>
          <p:nvPr/>
        </p:nvPicPr>
        <p:blipFill>
          <a:blip r:embed="rId3" cstate="print"/>
          <a:stretch>
            <a:fillRect/>
          </a:stretch>
        </p:blipFill>
        <p:spPr>
          <a:xfrm>
            <a:off x="4592230" y="0"/>
            <a:ext cx="4551770" cy="6858000"/>
          </a:xfrm>
          <a:prstGeom prst="rect">
            <a:avLst/>
          </a:prstGeom>
        </p:spPr>
      </p:pic>
      <p:sp>
        <p:nvSpPr>
          <p:cNvPr id="2" name="Title 1"/>
          <p:cNvSpPr>
            <a:spLocks noGrp="1"/>
          </p:cNvSpPr>
          <p:nvPr>
            <p:ph type="title"/>
          </p:nvPr>
        </p:nvSpPr>
        <p:spPr>
          <a:xfrm>
            <a:off x="914400" y="685800"/>
            <a:ext cx="3505200" cy="1905000"/>
          </a:xfrm>
        </p:spPr>
        <p:txBody>
          <a:bodyPr anchor="ctr" anchorCtr="0"/>
          <a:lstStyle/>
          <a:p>
            <a:r>
              <a:rPr lang="en-US" dirty="0" smtClean="0">
                <a:solidFill>
                  <a:schemeClr val="bg1"/>
                </a:solidFill>
              </a:rPr>
              <a:t>Where do we go from here?</a:t>
            </a:r>
            <a:endParaRPr lang="en-US" dirty="0">
              <a:solidFill>
                <a:schemeClr val="bg1"/>
              </a:solidFill>
            </a:endParaRPr>
          </a:p>
        </p:txBody>
      </p:sp>
      <p:sp>
        <p:nvSpPr>
          <p:cNvPr id="3" name="Text Placeholder 2"/>
          <p:cNvSpPr>
            <a:spLocks noGrp="1"/>
          </p:cNvSpPr>
          <p:nvPr>
            <p:ph type="body" idx="1"/>
          </p:nvPr>
        </p:nvSpPr>
        <p:spPr>
          <a:xfrm>
            <a:off x="914400" y="4267200"/>
            <a:ext cx="2782887" cy="685800"/>
          </a:xfrm>
        </p:spPr>
        <p:txBody>
          <a:bodyPr>
            <a:normAutofit/>
          </a:bodyPr>
          <a:lstStyle/>
          <a:p>
            <a:r>
              <a:rPr lang="en-US" sz="3200" dirty="0" smtClean="0">
                <a:solidFill>
                  <a:schemeClr val="bg1"/>
                </a:solidFill>
              </a:rPr>
              <a:t>Next Steps</a:t>
            </a:r>
            <a:endParaRPr lang="en-US" sz="3200" dirty="0">
              <a:solidFill>
                <a:schemeClr val="bg1"/>
              </a:solidFill>
            </a:endParaRPr>
          </a:p>
        </p:txBody>
      </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990600" y="3039070"/>
            <a:ext cx="7239000" cy="923330"/>
          </a:xfrm>
          <a:prstGeom prst="rect">
            <a:avLst/>
          </a:prstGeom>
          <a:noFill/>
        </p:spPr>
        <p:txBody>
          <a:bodyPr wrap="square" rtlCol="0">
            <a:spAutoFit/>
          </a:bodyPr>
          <a:lstStyle/>
          <a:p>
            <a:pPr algn="ctr"/>
            <a:r>
              <a:rPr lang="en-US" sz="3600" b="1" dirty="0" smtClean="0">
                <a:solidFill>
                  <a:schemeClr val="bg1"/>
                </a:solidFill>
              </a:rPr>
              <a:t>Transition is a process, not an event.</a:t>
            </a:r>
          </a:p>
          <a:p>
            <a:pPr algn="r"/>
            <a:r>
              <a:rPr lang="en-US" dirty="0" smtClean="0">
                <a:solidFill>
                  <a:schemeClr val="bg1"/>
                </a:solidFill>
              </a:rPr>
              <a:t>Dr. Jay Hertzog, Slippery Rock University</a:t>
            </a:r>
            <a:endParaRPr lang="en-US" dirty="0">
              <a:solidFill>
                <a:schemeClr val="bg1"/>
              </a:solidFill>
            </a:endParaRPr>
          </a:p>
        </p:txBody>
      </p:sp>
      <p:sp>
        <p:nvSpPr>
          <p:cNvPr id="3" name="Footer Placeholder 2"/>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Documents and Settings\jyuza\My Documents\My Pictures\Microsoft Clip Organizer\j0387426.jpg"/>
          <p:cNvPicPr>
            <a:picLocks noChangeAspect="1" noChangeArrowheads="1"/>
          </p:cNvPicPr>
          <p:nvPr/>
        </p:nvPicPr>
        <p:blipFill>
          <a:blip r:embed="rId3" cstate="print"/>
          <a:srcRect/>
          <a:stretch>
            <a:fillRect/>
          </a:stretch>
        </p:blipFill>
        <p:spPr bwMode="auto">
          <a:xfrm>
            <a:off x="-228600" y="0"/>
            <a:ext cx="9614018" cy="6858000"/>
          </a:xfrm>
          <a:prstGeom prst="rect">
            <a:avLst/>
          </a:prstGeom>
          <a:noFill/>
        </p:spPr>
      </p:pic>
      <p:sp>
        <p:nvSpPr>
          <p:cNvPr id="3" name="Footer Placeholder 2"/>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066800" y="2706469"/>
            <a:ext cx="7239000" cy="646331"/>
          </a:xfrm>
          <a:prstGeom prst="rect">
            <a:avLst/>
          </a:prstGeom>
          <a:noFill/>
        </p:spPr>
        <p:txBody>
          <a:bodyPr wrap="square" rtlCol="0">
            <a:spAutoFit/>
          </a:bodyPr>
          <a:lstStyle/>
          <a:p>
            <a:pPr algn="ctr"/>
            <a:r>
              <a:rPr lang="en-US" sz="3600" b="1" dirty="0" smtClean="0">
                <a:solidFill>
                  <a:schemeClr val="bg1"/>
                </a:solidFill>
              </a:rPr>
              <a:t>All transitions begin with an ending.</a:t>
            </a:r>
            <a:endParaRPr lang="en-US" sz="3600" b="1" dirty="0">
              <a:solidFill>
                <a:schemeClr val="bg1"/>
              </a:solidFill>
            </a:endParaRPr>
          </a:p>
        </p:txBody>
      </p:sp>
      <p:grpSp>
        <p:nvGrpSpPr>
          <p:cNvPr id="4" name="Group 3"/>
          <p:cNvGrpSpPr/>
          <p:nvPr/>
        </p:nvGrpSpPr>
        <p:grpSpPr>
          <a:xfrm>
            <a:off x="1164789" y="3581400"/>
            <a:ext cx="6607611" cy="2514600"/>
            <a:chOff x="1164789" y="3581400"/>
            <a:chExt cx="6607611" cy="2514600"/>
          </a:xfrm>
        </p:grpSpPr>
        <p:sp>
          <p:nvSpPr>
            <p:cNvPr id="5" name="Right Arrow 4"/>
            <p:cNvSpPr/>
            <p:nvPr/>
          </p:nvSpPr>
          <p:spPr>
            <a:xfrm>
              <a:off x="2971801" y="3581400"/>
              <a:ext cx="3048000" cy="2514600"/>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a:off x="1164789" y="4343400"/>
              <a:ext cx="1654611" cy="967232"/>
            </a:xfrm>
            <a:custGeom>
              <a:avLst/>
              <a:gdLst>
                <a:gd name="connsiteX0" fmla="*/ 0 w 1654611"/>
                <a:gd name="connsiteY0" fmla="*/ 161209 h 967232"/>
                <a:gd name="connsiteX1" fmla="*/ 47217 w 1654611"/>
                <a:gd name="connsiteY1" fmla="*/ 47217 h 967232"/>
                <a:gd name="connsiteX2" fmla="*/ 161209 w 1654611"/>
                <a:gd name="connsiteY2" fmla="*/ 0 h 967232"/>
                <a:gd name="connsiteX3" fmla="*/ 1493402 w 1654611"/>
                <a:gd name="connsiteY3" fmla="*/ 0 h 967232"/>
                <a:gd name="connsiteX4" fmla="*/ 1607394 w 1654611"/>
                <a:gd name="connsiteY4" fmla="*/ 47217 h 967232"/>
                <a:gd name="connsiteX5" fmla="*/ 1654611 w 1654611"/>
                <a:gd name="connsiteY5" fmla="*/ 161209 h 967232"/>
                <a:gd name="connsiteX6" fmla="*/ 1654611 w 1654611"/>
                <a:gd name="connsiteY6" fmla="*/ 806023 h 967232"/>
                <a:gd name="connsiteX7" fmla="*/ 1607394 w 1654611"/>
                <a:gd name="connsiteY7" fmla="*/ 920015 h 967232"/>
                <a:gd name="connsiteX8" fmla="*/ 1493402 w 1654611"/>
                <a:gd name="connsiteY8" fmla="*/ 967232 h 967232"/>
                <a:gd name="connsiteX9" fmla="*/ 161209 w 1654611"/>
                <a:gd name="connsiteY9" fmla="*/ 967232 h 967232"/>
                <a:gd name="connsiteX10" fmla="*/ 47217 w 1654611"/>
                <a:gd name="connsiteY10" fmla="*/ 920015 h 967232"/>
                <a:gd name="connsiteX11" fmla="*/ 0 w 1654611"/>
                <a:gd name="connsiteY11" fmla="*/ 806023 h 967232"/>
                <a:gd name="connsiteX12" fmla="*/ 0 w 1654611"/>
                <a:gd name="connsiteY12" fmla="*/ 161209 h 9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611" h="967232">
                  <a:moveTo>
                    <a:pt x="0" y="161209"/>
                  </a:moveTo>
                  <a:cubicBezTo>
                    <a:pt x="0" y="118454"/>
                    <a:pt x="16985" y="77450"/>
                    <a:pt x="47217" y="47217"/>
                  </a:cubicBezTo>
                  <a:cubicBezTo>
                    <a:pt x="77450" y="16984"/>
                    <a:pt x="118454" y="0"/>
                    <a:pt x="161209" y="0"/>
                  </a:cubicBezTo>
                  <a:lnTo>
                    <a:pt x="1493402" y="0"/>
                  </a:lnTo>
                  <a:cubicBezTo>
                    <a:pt x="1536157" y="0"/>
                    <a:pt x="1577161" y="16985"/>
                    <a:pt x="1607394" y="47217"/>
                  </a:cubicBezTo>
                  <a:cubicBezTo>
                    <a:pt x="1637627" y="77450"/>
                    <a:pt x="1654611" y="118454"/>
                    <a:pt x="1654611" y="161209"/>
                  </a:cubicBezTo>
                  <a:lnTo>
                    <a:pt x="1654611" y="806023"/>
                  </a:lnTo>
                  <a:cubicBezTo>
                    <a:pt x="1654611" y="848778"/>
                    <a:pt x="1637627" y="889782"/>
                    <a:pt x="1607394" y="920015"/>
                  </a:cubicBezTo>
                  <a:cubicBezTo>
                    <a:pt x="1577161" y="950248"/>
                    <a:pt x="1536157" y="967232"/>
                    <a:pt x="1493402" y="967232"/>
                  </a:cubicBezTo>
                  <a:lnTo>
                    <a:pt x="161209" y="967232"/>
                  </a:lnTo>
                  <a:cubicBezTo>
                    <a:pt x="118454" y="967232"/>
                    <a:pt x="77450" y="950247"/>
                    <a:pt x="47217" y="920015"/>
                  </a:cubicBezTo>
                  <a:cubicBezTo>
                    <a:pt x="16984" y="889782"/>
                    <a:pt x="0" y="848778"/>
                    <a:pt x="0" y="806023"/>
                  </a:cubicBezTo>
                  <a:lnTo>
                    <a:pt x="0" y="1612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46" tIns="134846" rIns="134846" bIns="134846" numCol="1" spcCol="1270" anchor="ctr" anchorCtr="0">
              <a:noAutofit/>
            </a:bodyPr>
            <a:lstStyle/>
            <a:p>
              <a:pPr lvl="0" algn="ctr" defTabSz="1022350">
                <a:lnSpc>
                  <a:spcPct val="90000"/>
                </a:lnSpc>
                <a:spcBef>
                  <a:spcPct val="0"/>
                </a:spcBef>
                <a:spcAft>
                  <a:spcPct val="35000"/>
                </a:spcAft>
              </a:pPr>
              <a:r>
                <a:rPr lang="en-US" sz="2300" kern="1200" dirty="0" smtClean="0"/>
                <a:t>Ending</a:t>
              </a:r>
              <a:endParaRPr lang="en-US" sz="2300" kern="1200" dirty="0"/>
            </a:p>
          </p:txBody>
        </p:sp>
        <p:sp>
          <p:nvSpPr>
            <p:cNvPr id="7" name="Freeform 6"/>
            <p:cNvSpPr/>
            <p:nvPr/>
          </p:nvSpPr>
          <p:spPr>
            <a:xfrm>
              <a:off x="3048000" y="4343400"/>
              <a:ext cx="1654611" cy="967232"/>
            </a:xfrm>
            <a:custGeom>
              <a:avLst/>
              <a:gdLst>
                <a:gd name="connsiteX0" fmla="*/ 0 w 1654611"/>
                <a:gd name="connsiteY0" fmla="*/ 161209 h 967232"/>
                <a:gd name="connsiteX1" fmla="*/ 47217 w 1654611"/>
                <a:gd name="connsiteY1" fmla="*/ 47217 h 967232"/>
                <a:gd name="connsiteX2" fmla="*/ 161209 w 1654611"/>
                <a:gd name="connsiteY2" fmla="*/ 0 h 967232"/>
                <a:gd name="connsiteX3" fmla="*/ 1493402 w 1654611"/>
                <a:gd name="connsiteY3" fmla="*/ 0 h 967232"/>
                <a:gd name="connsiteX4" fmla="*/ 1607394 w 1654611"/>
                <a:gd name="connsiteY4" fmla="*/ 47217 h 967232"/>
                <a:gd name="connsiteX5" fmla="*/ 1654611 w 1654611"/>
                <a:gd name="connsiteY5" fmla="*/ 161209 h 967232"/>
                <a:gd name="connsiteX6" fmla="*/ 1654611 w 1654611"/>
                <a:gd name="connsiteY6" fmla="*/ 806023 h 967232"/>
                <a:gd name="connsiteX7" fmla="*/ 1607394 w 1654611"/>
                <a:gd name="connsiteY7" fmla="*/ 920015 h 967232"/>
                <a:gd name="connsiteX8" fmla="*/ 1493402 w 1654611"/>
                <a:gd name="connsiteY8" fmla="*/ 967232 h 967232"/>
                <a:gd name="connsiteX9" fmla="*/ 161209 w 1654611"/>
                <a:gd name="connsiteY9" fmla="*/ 967232 h 967232"/>
                <a:gd name="connsiteX10" fmla="*/ 47217 w 1654611"/>
                <a:gd name="connsiteY10" fmla="*/ 920015 h 967232"/>
                <a:gd name="connsiteX11" fmla="*/ 0 w 1654611"/>
                <a:gd name="connsiteY11" fmla="*/ 806023 h 967232"/>
                <a:gd name="connsiteX12" fmla="*/ 0 w 1654611"/>
                <a:gd name="connsiteY12" fmla="*/ 161209 h 9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611" h="967232">
                  <a:moveTo>
                    <a:pt x="0" y="161209"/>
                  </a:moveTo>
                  <a:cubicBezTo>
                    <a:pt x="0" y="118454"/>
                    <a:pt x="16985" y="77450"/>
                    <a:pt x="47217" y="47217"/>
                  </a:cubicBezTo>
                  <a:cubicBezTo>
                    <a:pt x="77450" y="16984"/>
                    <a:pt x="118454" y="0"/>
                    <a:pt x="161209" y="0"/>
                  </a:cubicBezTo>
                  <a:lnTo>
                    <a:pt x="1493402" y="0"/>
                  </a:lnTo>
                  <a:cubicBezTo>
                    <a:pt x="1536157" y="0"/>
                    <a:pt x="1577161" y="16985"/>
                    <a:pt x="1607394" y="47217"/>
                  </a:cubicBezTo>
                  <a:cubicBezTo>
                    <a:pt x="1637627" y="77450"/>
                    <a:pt x="1654611" y="118454"/>
                    <a:pt x="1654611" y="161209"/>
                  </a:cubicBezTo>
                  <a:lnTo>
                    <a:pt x="1654611" y="806023"/>
                  </a:lnTo>
                  <a:cubicBezTo>
                    <a:pt x="1654611" y="848778"/>
                    <a:pt x="1637627" y="889782"/>
                    <a:pt x="1607394" y="920015"/>
                  </a:cubicBezTo>
                  <a:cubicBezTo>
                    <a:pt x="1577161" y="950248"/>
                    <a:pt x="1536157" y="967232"/>
                    <a:pt x="1493402" y="967232"/>
                  </a:cubicBezTo>
                  <a:lnTo>
                    <a:pt x="161209" y="967232"/>
                  </a:lnTo>
                  <a:cubicBezTo>
                    <a:pt x="118454" y="967232"/>
                    <a:pt x="77450" y="950247"/>
                    <a:pt x="47217" y="920015"/>
                  </a:cubicBezTo>
                  <a:cubicBezTo>
                    <a:pt x="16984" y="889782"/>
                    <a:pt x="0" y="848778"/>
                    <a:pt x="0" y="806023"/>
                  </a:cubicBezTo>
                  <a:lnTo>
                    <a:pt x="0" y="1612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46" tIns="134846" rIns="134846" bIns="134846" numCol="1" spcCol="1270" anchor="ctr" anchorCtr="0">
              <a:noAutofit/>
            </a:bodyPr>
            <a:lstStyle/>
            <a:p>
              <a:pPr lvl="0" algn="ctr" defTabSz="1022350">
                <a:lnSpc>
                  <a:spcPct val="90000"/>
                </a:lnSpc>
                <a:spcBef>
                  <a:spcPct val="0"/>
                </a:spcBef>
                <a:spcAft>
                  <a:spcPct val="35000"/>
                </a:spcAft>
              </a:pPr>
              <a:r>
                <a:rPr lang="en-US" sz="2300" kern="1200" dirty="0" smtClean="0"/>
                <a:t>In-Between State</a:t>
              </a:r>
              <a:endParaRPr lang="en-US" sz="2300" kern="1200" dirty="0"/>
            </a:p>
          </p:txBody>
        </p:sp>
        <p:sp>
          <p:nvSpPr>
            <p:cNvPr id="8" name="Freeform 7"/>
            <p:cNvSpPr/>
            <p:nvPr/>
          </p:nvSpPr>
          <p:spPr>
            <a:xfrm>
              <a:off x="6117789" y="4343400"/>
              <a:ext cx="1654611" cy="967232"/>
            </a:xfrm>
            <a:custGeom>
              <a:avLst/>
              <a:gdLst>
                <a:gd name="connsiteX0" fmla="*/ 0 w 1654611"/>
                <a:gd name="connsiteY0" fmla="*/ 161209 h 967232"/>
                <a:gd name="connsiteX1" fmla="*/ 47217 w 1654611"/>
                <a:gd name="connsiteY1" fmla="*/ 47217 h 967232"/>
                <a:gd name="connsiteX2" fmla="*/ 161209 w 1654611"/>
                <a:gd name="connsiteY2" fmla="*/ 0 h 967232"/>
                <a:gd name="connsiteX3" fmla="*/ 1493402 w 1654611"/>
                <a:gd name="connsiteY3" fmla="*/ 0 h 967232"/>
                <a:gd name="connsiteX4" fmla="*/ 1607394 w 1654611"/>
                <a:gd name="connsiteY4" fmla="*/ 47217 h 967232"/>
                <a:gd name="connsiteX5" fmla="*/ 1654611 w 1654611"/>
                <a:gd name="connsiteY5" fmla="*/ 161209 h 967232"/>
                <a:gd name="connsiteX6" fmla="*/ 1654611 w 1654611"/>
                <a:gd name="connsiteY6" fmla="*/ 806023 h 967232"/>
                <a:gd name="connsiteX7" fmla="*/ 1607394 w 1654611"/>
                <a:gd name="connsiteY7" fmla="*/ 920015 h 967232"/>
                <a:gd name="connsiteX8" fmla="*/ 1493402 w 1654611"/>
                <a:gd name="connsiteY8" fmla="*/ 967232 h 967232"/>
                <a:gd name="connsiteX9" fmla="*/ 161209 w 1654611"/>
                <a:gd name="connsiteY9" fmla="*/ 967232 h 967232"/>
                <a:gd name="connsiteX10" fmla="*/ 47217 w 1654611"/>
                <a:gd name="connsiteY10" fmla="*/ 920015 h 967232"/>
                <a:gd name="connsiteX11" fmla="*/ 0 w 1654611"/>
                <a:gd name="connsiteY11" fmla="*/ 806023 h 967232"/>
                <a:gd name="connsiteX12" fmla="*/ 0 w 1654611"/>
                <a:gd name="connsiteY12" fmla="*/ 161209 h 9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611" h="967232">
                  <a:moveTo>
                    <a:pt x="0" y="161209"/>
                  </a:moveTo>
                  <a:cubicBezTo>
                    <a:pt x="0" y="118454"/>
                    <a:pt x="16985" y="77450"/>
                    <a:pt x="47217" y="47217"/>
                  </a:cubicBezTo>
                  <a:cubicBezTo>
                    <a:pt x="77450" y="16984"/>
                    <a:pt x="118454" y="0"/>
                    <a:pt x="161209" y="0"/>
                  </a:cubicBezTo>
                  <a:lnTo>
                    <a:pt x="1493402" y="0"/>
                  </a:lnTo>
                  <a:cubicBezTo>
                    <a:pt x="1536157" y="0"/>
                    <a:pt x="1577161" y="16985"/>
                    <a:pt x="1607394" y="47217"/>
                  </a:cubicBezTo>
                  <a:cubicBezTo>
                    <a:pt x="1637627" y="77450"/>
                    <a:pt x="1654611" y="118454"/>
                    <a:pt x="1654611" y="161209"/>
                  </a:cubicBezTo>
                  <a:lnTo>
                    <a:pt x="1654611" y="806023"/>
                  </a:lnTo>
                  <a:cubicBezTo>
                    <a:pt x="1654611" y="848778"/>
                    <a:pt x="1637627" y="889782"/>
                    <a:pt x="1607394" y="920015"/>
                  </a:cubicBezTo>
                  <a:cubicBezTo>
                    <a:pt x="1577161" y="950248"/>
                    <a:pt x="1536157" y="967232"/>
                    <a:pt x="1493402" y="967232"/>
                  </a:cubicBezTo>
                  <a:lnTo>
                    <a:pt x="161209" y="967232"/>
                  </a:lnTo>
                  <a:cubicBezTo>
                    <a:pt x="118454" y="967232"/>
                    <a:pt x="77450" y="950247"/>
                    <a:pt x="47217" y="920015"/>
                  </a:cubicBezTo>
                  <a:cubicBezTo>
                    <a:pt x="16984" y="889782"/>
                    <a:pt x="0" y="848778"/>
                    <a:pt x="0" y="806023"/>
                  </a:cubicBezTo>
                  <a:lnTo>
                    <a:pt x="0" y="1612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46" tIns="134846" rIns="134846" bIns="134846" numCol="1" spcCol="1270" anchor="ctr" anchorCtr="0">
              <a:noAutofit/>
            </a:bodyPr>
            <a:lstStyle/>
            <a:p>
              <a:pPr lvl="0" algn="ctr" defTabSz="1022350">
                <a:lnSpc>
                  <a:spcPct val="90000"/>
                </a:lnSpc>
                <a:spcBef>
                  <a:spcPct val="0"/>
                </a:spcBef>
                <a:spcAft>
                  <a:spcPct val="35000"/>
                </a:spcAft>
              </a:pPr>
              <a:r>
                <a:rPr lang="en-US" sz="2300" kern="1200" dirty="0" smtClean="0"/>
                <a:t>New Beginning</a:t>
              </a:r>
              <a:endParaRPr lang="en-US" sz="2300" kern="1200" dirty="0"/>
            </a:p>
          </p:txBody>
        </p:sp>
      </p:grpSp>
      <p:sp>
        <p:nvSpPr>
          <p:cNvPr id="9" name="Footer Placeholder 8"/>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1" name="Picture 3" descr="C:\Documents and Settings\jyuza\My Documents\My Pictures\Microsoft Clip Organizer\j0407220.jpg"/>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p:spPr>
      </p:pic>
      <p:grpSp>
        <p:nvGrpSpPr>
          <p:cNvPr id="3" name="Group 2"/>
          <p:cNvGrpSpPr/>
          <p:nvPr/>
        </p:nvGrpSpPr>
        <p:grpSpPr>
          <a:xfrm>
            <a:off x="990600" y="1676400"/>
            <a:ext cx="1653751" cy="967232"/>
            <a:chOff x="493" y="725424"/>
            <a:chExt cx="1653751" cy="967232"/>
          </a:xfrm>
        </p:grpSpPr>
        <p:sp>
          <p:nvSpPr>
            <p:cNvPr id="4" name="Rounded Rectangle 3"/>
            <p:cNvSpPr/>
            <p:nvPr/>
          </p:nvSpPr>
          <p:spPr>
            <a:xfrm>
              <a:off x="493" y="725424"/>
              <a:ext cx="1653751" cy="9672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7709" y="801624"/>
              <a:ext cx="1559319" cy="87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Ending</a:t>
              </a:r>
              <a:endParaRPr lang="en-US" sz="2300" kern="1200" dirty="0"/>
            </a:p>
          </p:txBody>
        </p:sp>
      </p:grpSp>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0"/>
                                  </p:stCondLst>
                                  <p:childTnLst>
                                    <p:animEffect transition="out" filter="fade">
                                      <p:cBhvr>
                                        <p:cTn id="6" dur="5000"/>
                                        <p:tgtEl>
                                          <p:spTgt spid="2051"/>
                                        </p:tgtEl>
                                      </p:cBhvr>
                                    </p:animEffect>
                                    <p:set>
                                      <p:cBhvr>
                                        <p:cTn id="7" dur="1" fill="hold">
                                          <p:stCondLst>
                                            <p:cond delay="4999"/>
                                          </p:stCondLst>
                                        </p:cTn>
                                        <p:tgtEl>
                                          <p:spTgt spid="20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Picture 5" descr="crisylis.jpg"/>
          <p:cNvPicPr>
            <a:picLocks noChangeAspect="1"/>
          </p:cNvPicPr>
          <p:nvPr/>
        </p:nvPicPr>
        <p:blipFill>
          <a:blip r:embed="rId3" cstate="print"/>
          <a:stretch>
            <a:fillRect/>
          </a:stretch>
        </p:blipFill>
        <p:spPr>
          <a:xfrm>
            <a:off x="4572000" y="0"/>
            <a:ext cx="4572000" cy="6849438"/>
          </a:xfrm>
          <a:prstGeom prst="rect">
            <a:avLst/>
          </a:prstGeom>
        </p:spPr>
      </p:pic>
      <p:sp>
        <p:nvSpPr>
          <p:cNvPr id="9" name="Freeform 8"/>
          <p:cNvSpPr/>
          <p:nvPr/>
        </p:nvSpPr>
        <p:spPr>
          <a:xfrm>
            <a:off x="990600" y="1600200"/>
            <a:ext cx="1654611" cy="967232"/>
          </a:xfrm>
          <a:custGeom>
            <a:avLst/>
            <a:gdLst>
              <a:gd name="connsiteX0" fmla="*/ 0 w 1654611"/>
              <a:gd name="connsiteY0" fmla="*/ 161209 h 967232"/>
              <a:gd name="connsiteX1" fmla="*/ 47217 w 1654611"/>
              <a:gd name="connsiteY1" fmla="*/ 47217 h 967232"/>
              <a:gd name="connsiteX2" fmla="*/ 161209 w 1654611"/>
              <a:gd name="connsiteY2" fmla="*/ 0 h 967232"/>
              <a:gd name="connsiteX3" fmla="*/ 1493402 w 1654611"/>
              <a:gd name="connsiteY3" fmla="*/ 0 h 967232"/>
              <a:gd name="connsiteX4" fmla="*/ 1607394 w 1654611"/>
              <a:gd name="connsiteY4" fmla="*/ 47217 h 967232"/>
              <a:gd name="connsiteX5" fmla="*/ 1654611 w 1654611"/>
              <a:gd name="connsiteY5" fmla="*/ 161209 h 967232"/>
              <a:gd name="connsiteX6" fmla="*/ 1654611 w 1654611"/>
              <a:gd name="connsiteY6" fmla="*/ 806023 h 967232"/>
              <a:gd name="connsiteX7" fmla="*/ 1607394 w 1654611"/>
              <a:gd name="connsiteY7" fmla="*/ 920015 h 967232"/>
              <a:gd name="connsiteX8" fmla="*/ 1493402 w 1654611"/>
              <a:gd name="connsiteY8" fmla="*/ 967232 h 967232"/>
              <a:gd name="connsiteX9" fmla="*/ 161209 w 1654611"/>
              <a:gd name="connsiteY9" fmla="*/ 967232 h 967232"/>
              <a:gd name="connsiteX10" fmla="*/ 47217 w 1654611"/>
              <a:gd name="connsiteY10" fmla="*/ 920015 h 967232"/>
              <a:gd name="connsiteX11" fmla="*/ 0 w 1654611"/>
              <a:gd name="connsiteY11" fmla="*/ 806023 h 967232"/>
              <a:gd name="connsiteX12" fmla="*/ 0 w 1654611"/>
              <a:gd name="connsiteY12" fmla="*/ 161209 h 9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611" h="967232">
                <a:moveTo>
                  <a:pt x="0" y="161209"/>
                </a:moveTo>
                <a:cubicBezTo>
                  <a:pt x="0" y="118454"/>
                  <a:pt x="16985" y="77450"/>
                  <a:pt x="47217" y="47217"/>
                </a:cubicBezTo>
                <a:cubicBezTo>
                  <a:pt x="77450" y="16984"/>
                  <a:pt x="118454" y="0"/>
                  <a:pt x="161209" y="0"/>
                </a:cubicBezTo>
                <a:lnTo>
                  <a:pt x="1493402" y="0"/>
                </a:lnTo>
                <a:cubicBezTo>
                  <a:pt x="1536157" y="0"/>
                  <a:pt x="1577161" y="16985"/>
                  <a:pt x="1607394" y="47217"/>
                </a:cubicBezTo>
                <a:cubicBezTo>
                  <a:pt x="1637627" y="77450"/>
                  <a:pt x="1654611" y="118454"/>
                  <a:pt x="1654611" y="161209"/>
                </a:cubicBezTo>
                <a:lnTo>
                  <a:pt x="1654611" y="806023"/>
                </a:lnTo>
                <a:cubicBezTo>
                  <a:pt x="1654611" y="848778"/>
                  <a:pt x="1637627" y="889782"/>
                  <a:pt x="1607394" y="920015"/>
                </a:cubicBezTo>
                <a:cubicBezTo>
                  <a:pt x="1577161" y="950248"/>
                  <a:pt x="1536157" y="967232"/>
                  <a:pt x="1493402" y="967232"/>
                </a:cubicBezTo>
                <a:lnTo>
                  <a:pt x="161209" y="967232"/>
                </a:lnTo>
                <a:cubicBezTo>
                  <a:pt x="118454" y="967232"/>
                  <a:pt x="77450" y="950247"/>
                  <a:pt x="47217" y="920015"/>
                </a:cubicBezTo>
                <a:cubicBezTo>
                  <a:pt x="16984" y="889782"/>
                  <a:pt x="0" y="848778"/>
                  <a:pt x="0" y="806023"/>
                </a:cubicBezTo>
                <a:lnTo>
                  <a:pt x="0" y="1612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46" tIns="134846" rIns="134846" bIns="134846" numCol="1" spcCol="1270" anchor="ctr" anchorCtr="0">
            <a:noAutofit/>
          </a:bodyPr>
          <a:lstStyle/>
          <a:p>
            <a:pPr lvl="0" algn="ctr" defTabSz="1022350">
              <a:lnSpc>
                <a:spcPct val="90000"/>
              </a:lnSpc>
              <a:spcBef>
                <a:spcPct val="0"/>
              </a:spcBef>
              <a:spcAft>
                <a:spcPct val="35000"/>
              </a:spcAft>
            </a:pPr>
            <a:r>
              <a:rPr lang="en-US" sz="2300" kern="1200" dirty="0" smtClean="0"/>
              <a:t>In-Between State</a:t>
            </a:r>
            <a:endParaRPr lang="en-US" sz="2300" kern="1200" dirty="0"/>
          </a:p>
        </p:txBody>
      </p:sp>
      <p:sp>
        <p:nvSpPr>
          <p:cNvPr id="4" name="Footer Placeholder 3"/>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10000"/>
                                  </p:stCondLst>
                                  <p:childTnLst>
                                    <p:animEffect transition="out" filter="fade">
                                      <p:cBhvr>
                                        <p:cTn id="6" dur="5000"/>
                                        <p:tgtEl>
                                          <p:spTgt spid="6"/>
                                        </p:tgtEl>
                                      </p:cBhvr>
                                    </p:animEffect>
                                    <p:set>
                                      <p:cBhvr>
                                        <p:cTn id="7"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 name="Picture 6" descr="butterfly.jpg"/>
          <p:cNvPicPr>
            <a:picLocks noChangeAspect="1"/>
          </p:cNvPicPr>
          <p:nvPr/>
        </p:nvPicPr>
        <p:blipFill>
          <a:blip r:embed="rId3" cstate="print"/>
          <a:srcRect b="4325"/>
          <a:stretch>
            <a:fillRect/>
          </a:stretch>
        </p:blipFill>
        <p:spPr>
          <a:xfrm>
            <a:off x="4572000" y="0"/>
            <a:ext cx="4572000" cy="6858000"/>
          </a:xfrm>
          <a:prstGeom prst="rect">
            <a:avLst/>
          </a:prstGeom>
        </p:spPr>
      </p:pic>
      <p:sp>
        <p:nvSpPr>
          <p:cNvPr id="9" name="Freeform 8"/>
          <p:cNvSpPr/>
          <p:nvPr/>
        </p:nvSpPr>
        <p:spPr>
          <a:xfrm>
            <a:off x="990600" y="1600200"/>
            <a:ext cx="1654611" cy="967232"/>
          </a:xfrm>
          <a:custGeom>
            <a:avLst/>
            <a:gdLst>
              <a:gd name="connsiteX0" fmla="*/ 0 w 1654611"/>
              <a:gd name="connsiteY0" fmla="*/ 161209 h 967232"/>
              <a:gd name="connsiteX1" fmla="*/ 47217 w 1654611"/>
              <a:gd name="connsiteY1" fmla="*/ 47217 h 967232"/>
              <a:gd name="connsiteX2" fmla="*/ 161209 w 1654611"/>
              <a:gd name="connsiteY2" fmla="*/ 0 h 967232"/>
              <a:gd name="connsiteX3" fmla="*/ 1493402 w 1654611"/>
              <a:gd name="connsiteY3" fmla="*/ 0 h 967232"/>
              <a:gd name="connsiteX4" fmla="*/ 1607394 w 1654611"/>
              <a:gd name="connsiteY4" fmla="*/ 47217 h 967232"/>
              <a:gd name="connsiteX5" fmla="*/ 1654611 w 1654611"/>
              <a:gd name="connsiteY5" fmla="*/ 161209 h 967232"/>
              <a:gd name="connsiteX6" fmla="*/ 1654611 w 1654611"/>
              <a:gd name="connsiteY6" fmla="*/ 806023 h 967232"/>
              <a:gd name="connsiteX7" fmla="*/ 1607394 w 1654611"/>
              <a:gd name="connsiteY7" fmla="*/ 920015 h 967232"/>
              <a:gd name="connsiteX8" fmla="*/ 1493402 w 1654611"/>
              <a:gd name="connsiteY8" fmla="*/ 967232 h 967232"/>
              <a:gd name="connsiteX9" fmla="*/ 161209 w 1654611"/>
              <a:gd name="connsiteY9" fmla="*/ 967232 h 967232"/>
              <a:gd name="connsiteX10" fmla="*/ 47217 w 1654611"/>
              <a:gd name="connsiteY10" fmla="*/ 920015 h 967232"/>
              <a:gd name="connsiteX11" fmla="*/ 0 w 1654611"/>
              <a:gd name="connsiteY11" fmla="*/ 806023 h 967232"/>
              <a:gd name="connsiteX12" fmla="*/ 0 w 1654611"/>
              <a:gd name="connsiteY12" fmla="*/ 161209 h 967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54611" h="967232">
                <a:moveTo>
                  <a:pt x="0" y="161209"/>
                </a:moveTo>
                <a:cubicBezTo>
                  <a:pt x="0" y="118454"/>
                  <a:pt x="16985" y="77450"/>
                  <a:pt x="47217" y="47217"/>
                </a:cubicBezTo>
                <a:cubicBezTo>
                  <a:pt x="77450" y="16984"/>
                  <a:pt x="118454" y="0"/>
                  <a:pt x="161209" y="0"/>
                </a:cubicBezTo>
                <a:lnTo>
                  <a:pt x="1493402" y="0"/>
                </a:lnTo>
                <a:cubicBezTo>
                  <a:pt x="1536157" y="0"/>
                  <a:pt x="1577161" y="16985"/>
                  <a:pt x="1607394" y="47217"/>
                </a:cubicBezTo>
                <a:cubicBezTo>
                  <a:pt x="1637627" y="77450"/>
                  <a:pt x="1654611" y="118454"/>
                  <a:pt x="1654611" y="161209"/>
                </a:cubicBezTo>
                <a:lnTo>
                  <a:pt x="1654611" y="806023"/>
                </a:lnTo>
                <a:cubicBezTo>
                  <a:pt x="1654611" y="848778"/>
                  <a:pt x="1637627" y="889782"/>
                  <a:pt x="1607394" y="920015"/>
                </a:cubicBezTo>
                <a:cubicBezTo>
                  <a:pt x="1577161" y="950248"/>
                  <a:pt x="1536157" y="967232"/>
                  <a:pt x="1493402" y="967232"/>
                </a:cubicBezTo>
                <a:lnTo>
                  <a:pt x="161209" y="967232"/>
                </a:lnTo>
                <a:cubicBezTo>
                  <a:pt x="118454" y="967232"/>
                  <a:pt x="77450" y="950247"/>
                  <a:pt x="47217" y="920015"/>
                </a:cubicBezTo>
                <a:cubicBezTo>
                  <a:pt x="16984" y="889782"/>
                  <a:pt x="0" y="848778"/>
                  <a:pt x="0" y="806023"/>
                </a:cubicBezTo>
                <a:lnTo>
                  <a:pt x="0" y="16120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4846" tIns="134846" rIns="134846" bIns="134846" numCol="1" spcCol="1270" anchor="ctr" anchorCtr="0">
            <a:noAutofit/>
          </a:bodyPr>
          <a:lstStyle/>
          <a:p>
            <a:pPr lvl="0" algn="ctr" defTabSz="1022350">
              <a:lnSpc>
                <a:spcPct val="90000"/>
              </a:lnSpc>
              <a:spcBef>
                <a:spcPct val="0"/>
              </a:spcBef>
              <a:spcAft>
                <a:spcPct val="35000"/>
              </a:spcAft>
            </a:pPr>
            <a:r>
              <a:rPr lang="en-US" sz="2300" kern="1200" dirty="0" smtClean="0"/>
              <a:t>New Beginning</a:t>
            </a:r>
            <a:endParaRPr lang="en-US" sz="2300" kern="1200" dirty="0"/>
          </a:p>
        </p:txBody>
      </p:sp>
      <p:sp>
        <p:nvSpPr>
          <p:cNvPr id="4" name="Footer Placeholder 3"/>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nus.gif"/>
          <p:cNvPicPr>
            <a:picLocks noChangeAspect="1"/>
          </p:cNvPicPr>
          <p:nvPr/>
        </p:nvPicPr>
        <p:blipFill>
          <a:blip r:embed="rId3" cstate="print"/>
          <a:stretch>
            <a:fillRect/>
          </a:stretch>
        </p:blipFill>
        <p:spPr>
          <a:xfrm>
            <a:off x="3962400" y="1143000"/>
            <a:ext cx="4760060" cy="4724400"/>
          </a:xfrm>
          <a:prstGeom prst="rect">
            <a:avLst/>
          </a:prstGeom>
        </p:spPr>
      </p:pic>
      <p:sp>
        <p:nvSpPr>
          <p:cNvPr id="6" name="TextBox 5"/>
          <p:cNvSpPr txBox="1"/>
          <p:nvPr/>
        </p:nvSpPr>
        <p:spPr>
          <a:xfrm>
            <a:off x="304800" y="1140797"/>
            <a:ext cx="3657600" cy="4955203"/>
          </a:xfrm>
          <a:prstGeom prst="rect">
            <a:avLst/>
          </a:prstGeom>
          <a:noFill/>
        </p:spPr>
        <p:txBody>
          <a:bodyPr wrap="square" rtlCol="0">
            <a:spAutoFit/>
          </a:bodyPr>
          <a:lstStyle/>
          <a:p>
            <a:r>
              <a:rPr lang="en-US" dirty="0" smtClean="0"/>
              <a:t/>
            </a:r>
            <a:br>
              <a:rPr lang="en-US" dirty="0" smtClean="0"/>
            </a:br>
            <a:r>
              <a:rPr lang="en-US" sz="2800" dirty="0" smtClean="0"/>
              <a:t>“</a:t>
            </a:r>
            <a:r>
              <a:rPr lang="en-US" sz="2800" i="1" dirty="0" smtClean="0"/>
              <a:t>It's not so much that we're afraid of change or so in love with the old ways, but it's that place in between that we fear …. It's like being between trapezes. It's </a:t>
            </a:r>
            <a:r>
              <a:rPr lang="en-US" sz="2800" i="1" dirty="0" err="1" smtClean="0"/>
              <a:t>Linus</a:t>
            </a:r>
            <a:r>
              <a:rPr lang="en-US" sz="2800" i="1" dirty="0" smtClean="0"/>
              <a:t> when his blanket is in the dryer. There's nothing to hold on to.“</a:t>
            </a:r>
            <a:endParaRPr lang="en-US" i="1" dirty="0" smtClean="0"/>
          </a:p>
          <a:p>
            <a:pPr algn="r"/>
            <a:r>
              <a:rPr lang="en-US" dirty="0" smtClean="0"/>
              <a:t>Marilyn Ferguson</a:t>
            </a:r>
            <a:endParaRPr lang="en-US" dirty="0"/>
          </a:p>
        </p:txBody>
      </p:sp>
      <p:sp>
        <p:nvSpPr>
          <p:cNvPr id="5" name="Footer Placeholder 4"/>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1"/>
          <p:cNvGrpSpPr/>
          <p:nvPr/>
        </p:nvGrpSpPr>
        <p:grpSpPr>
          <a:xfrm>
            <a:off x="990600" y="1676400"/>
            <a:ext cx="1653751" cy="967232"/>
            <a:chOff x="3527354" y="609597"/>
            <a:chExt cx="1653751" cy="967232"/>
          </a:xfrm>
        </p:grpSpPr>
        <p:sp>
          <p:nvSpPr>
            <p:cNvPr id="3" name="Rounded Rectangle 2"/>
            <p:cNvSpPr/>
            <p:nvPr/>
          </p:nvSpPr>
          <p:spPr>
            <a:xfrm>
              <a:off x="3527354" y="609597"/>
              <a:ext cx="1653751" cy="9672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p:nvPr/>
          </p:nvSpPr>
          <p:spPr>
            <a:xfrm>
              <a:off x="3574570" y="656813"/>
              <a:ext cx="1559319" cy="87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In-between state</a:t>
              </a:r>
              <a:endParaRPr lang="en-US" sz="2300" kern="1200" dirty="0"/>
            </a:p>
          </p:txBody>
        </p:sp>
      </p:grpSp>
      <p:pic>
        <p:nvPicPr>
          <p:cNvPr id="5" name="Picture 4" descr="Trapeze.jpg"/>
          <p:cNvPicPr>
            <a:picLocks noChangeAspect="1"/>
          </p:cNvPicPr>
          <p:nvPr/>
        </p:nvPicPr>
        <p:blipFill>
          <a:blip r:embed="rId3" cstate="print"/>
          <a:stretch>
            <a:fillRect/>
          </a:stretch>
        </p:blipFill>
        <p:spPr>
          <a:xfrm>
            <a:off x="4000500" y="0"/>
            <a:ext cx="5143500" cy="6858000"/>
          </a:xfrm>
          <a:prstGeom prst="rect">
            <a:avLst/>
          </a:prstGeom>
        </p:spPr>
      </p:pic>
      <p:sp>
        <p:nvSpPr>
          <p:cNvPr id="6" name="Footer Placeholder 5"/>
          <p:cNvSpPr>
            <a:spLocks noGrp="1"/>
          </p:cNvSpPr>
          <p:nvPr>
            <p:ph type="ftr" sz="quarter" idx="11"/>
          </p:nvPr>
        </p:nvSpPr>
        <p:spPr/>
        <p:txBody>
          <a:bodyPr/>
          <a:lstStyle/>
          <a:p>
            <a:r>
              <a:rPr lang="en-US" smtClean="0"/>
              <a:t>Effective Transitions: Engaging Families</a:t>
            </a:r>
            <a:endParaRPr lang="en-US" dirty="0"/>
          </a:p>
        </p:txBody>
      </p:sp>
    </p:spTree>
  </p:cSld>
  <p:clrMapOvr>
    <a:masterClrMapping/>
  </p:clrMapOvr>
  <p:transition advClick="0" advTm="5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2715</TotalTime>
  <Words>2126</Words>
  <Application>Microsoft Office PowerPoint</Application>
  <PresentationFormat>On-screen Show (4:3)</PresentationFormat>
  <Paragraphs>198</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Where do we go from here?</vt:lpstr>
    </vt:vector>
  </TitlesOfParts>
  <Company>Wichita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jyuza</dc:creator>
  <cp:lastModifiedBy>rcook</cp:lastModifiedBy>
  <cp:revision>171</cp:revision>
  <dcterms:created xsi:type="dcterms:W3CDTF">2009-11-25T15:28:42Z</dcterms:created>
  <dcterms:modified xsi:type="dcterms:W3CDTF">2010-08-16T15:44:43Z</dcterms:modified>
</cp:coreProperties>
</file>