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0" r:id="rId4"/>
    <p:sldId id="269" r:id="rId5"/>
    <p:sldId id="264" r:id="rId6"/>
    <p:sldId id="265" r:id="rId7"/>
    <p:sldId id="266" r:id="rId8"/>
    <p:sldId id="267" r:id="rId9"/>
    <p:sldId id="270" r:id="rId10"/>
    <p:sldId id="268" r:id="rId11"/>
    <p:sldId id="271"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6600FF"/>
    <a:srgbClr val="557CCB"/>
    <a:srgbClr val="3399FF"/>
    <a:srgbClr val="CC00CC"/>
    <a:srgbClr val="8B355C"/>
    <a:srgbClr val="FF5050"/>
    <a:srgbClr val="FF6600"/>
    <a:srgbClr val="FFCC00"/>
    <a:srgbClr val="66FF66"/>
    <a:srgbClr val="CE98C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35" autoAdjust="0"/>
  </p:normalViewPr>
  <p:slideViewPr>
    <p:cSldViewPr>
      <p:cViewPr>
        <p:scale>
          <a:sx n="59" d="100"/>
          <a:sy n="59" d="100"/>
        </p:scale>
        <p:origin x="-13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5BD1E-4794-4846-BB4E-2E18861E931A}" type="datetimeFigureOut">
              <a:rPr lang="en-US" smtClean="0"/>
              <a:pPr/>
              <a:t>7/26/2010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653CF-7911-4A6B-82E0-0141CFCFE2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Site Councils</a:t>
            </a:r>
            <a:r>
              <a:rPr lang="en-US" baseline="0" dirty="0" smtClean="0"/>
              <a:t> are made up of parents, community members, and school staff.  They are different than PTOs/PTAs in that they act as an advisory group to the principal regarding issues that directly impact student achievement.  The purpose of Site Council is to support the continuous improvement of schools by capitalizing on opportunities that will improve student performance, promote a safe and respectful climate for learning, and embrace the community in our work.  </a:t>
            </a:r>
            <a:endParaRPr lang="en-US" dirty="0"/>
          </a:p>
        </p:txBody>
      </p:sp>
      <p:sp>
        <p:nvSpPr>
          <p:cNvPr id="4" name="Slide Number Placeholder 3"/>
          <p:cNvSpPr>
            <a:spLocks noGrp="1"/>
          </p:cNvSpPr>
          <p:nvPr>
            <p:ph type="sldNum" sz="quarter" idx="10"/>
          </p:nvPr>
        </p:nvSpPr>
        <p:spPr/>
        <p:txBody>
          <a:bodyPr/>
          <a:lstStyle/>
          <a:p>
            <a:fld id="{AB2653CF-7911-4A6B-82E0-0141CFCFE28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doing so, Site Councils should be more project-focused. Schools may use school data or conduct a school climate survey for possible Site Council projects to be considered. Site Councils can then</a:t>
            </a:r>
            <a:r>
              <a:rPr lang="en-US" sz="1200" kern="1200" baseline="0" dirty="0" smtClean="0">
                <a:solidFill>
                  <a:schemeClr val="tx1"/>
                </a:solidFill>
                <a:latin typeface="+mn-lt"/>
                <a:ea typeface="+mn-ea"/>
                <a:cs typeface="+mn-cs"/>
              </a:rPr>
              <a:t> evaluate and offer suggestions for improvement.  Some examples of Site Council projects are to start a father initiative, work to recruit school-business partnerships, offer suggestions for improving school customer service, or address safety issues at the school. </a:t>
            </a:r>
            <a:endParaRPr lang="en-US" dirty="0"/>
          </a:p>
        </p:txBody>
      </p:sp>
      <p:sp>
        <p:nvSpPr>
          <p:cNvPr id="4" name="Slide Number Placeholder 3"/>
          <p:cNvSpPr>
            <a:spLocks noGrp="1"/>
          </p:cNvSpPr>
          <p:nvPr>
            <p:ph type="sldNum" sz="quarter" idx="10"/>
          </p:nvPr>
        </p:nvSpPr>
        <p:spPr/>
        <p:txBody>
          <a:bodyPr/>
          <a:lstStyle/>
          <a:p>
            <a:fld id="{AB2653CF-7911-4A6B-82E0-0141CFCFE28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where do</a:t>
            </a:r>
            <a:r>
              <a:rPr lang="en-US" baseline="0" dirty="0" smtClean="0"/>
              <a:t> we start?  The first step is to evaluate our current Site Council.  Do we have a Site Council?  If so, what are our strengths?  Where do we need to consider making improvements?  If we don’t have a Site Council, what do we need to do to get one started?  There are many resources available to assist schools in building or strengthening their Site Council.  Please visit the family engagement website:  familyengagement.weebly.com.  Training for school and Site Council leaders as well as Site Council members are available to support.  </a:t>
            </a:r>
            <a:endParaRPr lang="en-US" dirty="0"/>
          </a:p>
        </p:txBody>
      </p:sp>
      <p:sp>
        <p:nvSpPr>
          <p:cNvPr id="4" name="Slide Number Placeholder 3"/>
          <p:cNvSpPr>
            <a:spLocks noGrp="1"/>
          </p:cNvSpPr>
          <p:nvPr>
            <p:ph type="sldNum" sz="quarter" idx="10"/>
          </p:nvPr>
        </p:nvSpPr>
        <p:spPr/>
        <p:txBody>
          <a:bodyPr/>
          <a:lstStyle/>
          <a:p>
            <a:fld id="{AB2653CF-7911-4A6B-82E0-0141CFCFE28E}"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 and District policy mandate</a:t>
            </a:r>
            <a:r>
              <a:rPr lang="en-US" baseline="0" dirty="0" smtClean="0"/>
              <a:t> that all schools have a Site Council that meets regularly throughout the school year to work towards school improvement.  District policy states that school site councils must meet a minimum of four times a year, however, most school site councils meet monthly.  </a:t>
            </a:r>
            <a:endParaRPr lang="en-US" dirty="0"/>
          </a:p>
        </p:txBody>
      </p:sp>
      <p:sp>
        <p:nvSpPr>
          <p:cNvPr id="4" name="Slide Number Placeholder 3"/>
          <p:cNvSpPr>
            <a:spLocks noGrp="1"/>
          </p:cNvSpPr>
          <p:nvPr>
            <p:ph type="sldNum" sz="quarter" idx="10"/>
          </p:nvPr>
        </p:nvSpPr>
        <p:spPr/>
        <p:txBody>
          <a:bodyPr/>
          <a:lstStyle/>
          <a:p>
            <a:fld id="{AB2653CF-7911-4A6B-82E0-0141CFCFE28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Site Council membership should</a:t>
            </a:r>
            <a:r>
              <a:rPr lang="en-US" baseline="0" dirty="0" smtClean="0"/>
              <a:t> include parents, community members, teachers, and administrators.  Inviting families and the community to share power in our schools is critical if we hope to achieve success for </a:t>
            </a:r>
            <a:r>
              <a:rPr lang="en-US" u="sng" baseline="0" dirty="0" smtClean="0"/>
              <a:t>all</a:t>
            </a:r>
            <a:r>
              <a:rPr lang="en-US" baseline="0" dirty="0" smtClean="0"/>
              <a:t> students.  Site Council is an excellent forum for this type of partnership.  By making sure that our site council represents each of these groups, we can ensure that all stakeholders have a voice.  </a:t>
            </a:r>
            <a:endParaRPr lang="en-US" dirty="0"/>
          </a:p>
        </p:txBody>
      </p:sp>
      <p:sp>
        <p:nvSpPr>
          <p:cNvPr id="4" name="Slide Number Placeholder 3"/>
          <p:cNvSpPr>
            <a:spLocks noGrp="1"/>
          </p:cNvSpPr>
          <p:nvPr>
            <p:ph type="sldNum" sz="quarter" idx="10"/>
          </p:nvPr>
        </p:nvSpPr>
        <p:spPr/>
        <p:txBody>
          <a:bodyPr/>
          <a:lstStyle/>
          <a:p>
            <a:fld id="{AB2653CF-7911-4A6B-82E0-0141CFCFE28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also very important that</a:t>
            </a:r>
            <a:r>
              <a:rPr lang="en-US" baseline="0" dirty="0" smtClean="0"/>
              <a:t> our site council reflects the diversity of our school population.  One of the roles of a site council member is to act as an advocate or a “voice” for other students and their families.  This diversity will bring a variety of perspectives to the table, which will benefit </a:t>
            </a:r>
            <a:r>
              <a:rPr lang="en-US" u="sng" baseline="0" dirty="0" smtClean="0"/>
              <a:t>all</a:t>
            </a:r>
            <a:r>
              <a:rPr lang="en-US" baseline="0" dirty="0" smtClean="0"/>
              <a:t> students.</a:t>
            </a:r>
            <a:endParaRPr lang="en-US" dirty="0"/>
          </a:p>
        </p:txBody>
      </p:sp>
      <p:sp>
        <p:nvSpPr>
          <p:cNvPr id="4" name="Slide Number Placeholder 3"/>
          <p:cNvSpPr>
            <a:spLocks noGrp="1"/>
          </p:cNvSpPr>
          <p:nvPr>
            <p:ph type="sldNum" sz="quarter" idx="10"/>
          </p:nvPr>
        </p:nvSpPr>
        <p:spPr/>
        <p:txBody>
          <a:bodyPr/>
          <a:lstStyle/>
          <a:p>
            <a:fld id="{AB2653CF-7911-4A6B-82E0-0141CFCFE28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Site Council is an opportunity</a:t>
            </a:r>
            <a:r>
              <a:rPr lang="en-US" baseline="0" dirty="0" smtClean="0"/>
              <a:t> to share power with families and the community, a community member, parent, or other family member should serve as the chairperson.  The chairperson will work closely with the principal to set the agendas for meetings.  This is an excellent way to  build parent and community leadership within the school.</a:t>
            </a:r>
            <a:endParaRPr lang="en-US" dirty="0"/>
          </a:p>
        </p:txBody>
      </p:sp>
      <p:sp>
        <p:nvSpPr>
          <p:cNvPr id="4" name="Slide Number Placeholder 3"/>
          <p:cNvSpPr>
            <a:spLocks noGrp="1"/>
          </p:cNvSpPr>
          <p:nvPr>
            <p:ph type="sldNum" sz="quarter" idx="10"/>
          </p:nvPr>
        </p:nvSpPr>
        <p:spPr/>
        <p:txBody>
          <a:bodyPr/>
          <a:lstStyle/>
          <a:p>
            <a:fld id="{AB2653CF-7911-4A6B-82E0-0141CFCFE28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Community support</a:t>
            </a:r>
            <a:r>
              <a:rPr lang="en-US" baseline="0" dirty="0" smtClean="0"/>
              <a:t> is enormously valuable to schools.  When we involve them as partners, they can also advocate for us.  Gaining the support of the community is essential and Site Council is an excellent opportunity to develop mutually beneficial relationships with them. </a:t>
            </a:r>
          </a:p>
          <a:p>
            <a:endParaRPr lang="en-US" baseline="0" dirty="0" smtClean="0"/>
          </a:p>
          <a:p>
            <a:r>
              <a:rPr lang="en-US" baseline="0" dirty="0" smtClean="0"/>
              <a:t>Another benefit of including the community is that families will become more informed about community resources and support.  Community agencies that are invited to participate in Site Council, will often times partner with the school in other ways and families will become more aware of the community services that are offered. </a:t>
            </a:r>
            <a:endParaRPr lang="en-US" dirty="0"/>
          </a:p>
        </p:txBody>
      </p:sp>
      <p:sp>
        <p:nvSpPr>
          <p:cNvPr id="4" name="Slide Number Placeholder 3"/>
          <p:cNvSpPr>
            <a:spLocks noGrp="1"/>
          </p:cNvSpPr>
          <p:nvPr>
            <p:ph type="sldNum" sz="quarter" idx="10"/>
          </p:nvPr>
        </p:nvSpPr>
        <p:spPr/>
        <p:txBody>
          <a:bodyPr/>
          <a:lstStyle/>
          <a:p>
            <a:fld id="{AB2653CF-7911-4A6B-82E0-0141CFCFE28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Site Council should have 6 – 12 members.  If the group is too large, many times it becomes difficult to plan and accomplish goals.  If the group is too small, chances are, there</a:t>
            </a:r>
            <a:r>
              <a:rPr lang="en-US" baseline="0" dirty="0" smtClean="0"/>
              <a:t> is not enough representation present to make effective recommendations.  </a:t>
            </a:r>
          </a:p>
          <a:p>
            <a:endParaRPr lang="en-US" baseline="0" dirty="0" smtClean="0"/>
          </a:p>
          <a:p>
            <a:r>
              <a:rPr lang="en-US" baseline="0" dirty="0" smtClean="0"/>
              <a:t>It is also important that the parent and community membership exceeds the school staff membership.  If all stakeholders are encouraged to have a voice, the group cannot be dominated by school staff.  Parents and community members will feel more free to express opinions if they are not underrepresented.  In order for Site Council to be a group that truly embraces shared power, the membership should reflect that spirit.  </a:t>
            </a:r>
            <a:endParaRPr lang="en-US" dirty="0"/>
          </a:p>
        </p:txBody>
      </p:sp>
      <p:sp>
        <p:nvSpPr>
          <p:cNvPr id="4" name="Slide Number Placeholder 3"/>
          <p:cNvSpPr>
            <a:spLocks noGrp="1"/>
          </p:cNvSpPr>
          <p:nvPr>
            <p:ph type="sldNum" sz="quarter" idx="10"/>
          </p:nvPr>
        </p:nvSpPr>
        <p:spPr/>
        <p:txBody>
          <a:bodyPr/>
          <a:lstStyle/>
          <a:p>
            <a:fld id="{AB2653CF-7911-4A6B-82E0-0141CFCFE28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Conducting effective meetings is important for Site Councils. With limited time and the differing schedules and needs of Site Council members, well-planned meetings are critical.  Meetings</a:t>
            </a:r>
            <a:r>
              <a:rPr lang="en-US" sz="1200" kern="1200" baseline="0" dirty="0" smtClean="0">
                <a:solidFill>
                  <a:schemeClr val="tx1"/>
                </a:solidFill>
                <a:latin typeface="+mn-lt"/>
                <a:ea typeface="+mn-ea"/>
                <a:cs typeface="+mn-cs"/>
              </a:rPr>
              <a:t> should be held at a time most convenient for parents and community members.  If most of our parents work during the day, our Site Council meetings should be held in the evening.  The Site Council Chair and Principal should set the agenda and prepare any supporting materials prior to the meeting.</a:t>
            </a:r>
            <a:endParaRPr lang="en-US" dirty="0"/>
          </a:p>
        </p:txBody>
      </p:sp>
      <p:sp>
        <p:nvSpPr>
          <p:cNvPr id="4" name="Slide Number Placeholder 3"/>
          <p:cNvSpPr>
            <a:spLocks noGrp="1"/>
          </p:cNvSpPr>
          <p:nvPr>
            <p:ph type="sldNum" sz="quarter" idx="10"/>
          </p:nvPr>
        </p:nvSpPr>
        <p:spPr/>
        <p:txBody>
          <a:bodyPr/>
          <a:lstStyle/>
          <a:p>
            <a:fld id="{AB2653CF-7911-4A6B-82E0-0141CFCFE28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the past, Site Councils have been defined as a group of parents, community partners, teachers, and classified employees that work with the principal to review and evaluate school improvement plans and school budgets.  Often</a:t>
            </a:r>
            <a:r>
              <a:rPr lang="en-US" sz="1200" kern="1200" baseline="0" dirty="0" smtClean="0">
                <a:solidFill>
                  <a:schemeClr val="tx1"/>
                </a:solidFill>
                <a:latin typeface="+mn-lt"/>
                <a:ea typeface="+mn-ea"/>
                <a:cs typeface="+mn-cs"/>
              </a:rPr>
              <a:t> times, these meetings became simple “sit and gets” and no real improvements were suggested.</a:t>
            </a:r>
            <a:r>
              <a:rPr lang="en-US" sz="1200" kern="1200" dirty="0" smtClean="0">
                <a:solidFill>
                  <a:schemeClr val="tx1"/>
                </a:solidFill>
                <a:latin typeface="+mn-lt"/>
                <a:ea typeface="+mn-ea"/>
                <a:cs typeface="+mn-cs"/>
              </a:rPr>
              <a:t> As we look toward the future, Site Councils are taking a more proactive approach by being more than an advisory team but a team of leaders.</a:t>
            </a:r>
            <a:endParaRPr lang="en-US" dirty="0"/>
          </a:p>
        </p:txBody>
      </p:sp>
      <p:sp>
        <p:nvSpPr>
          <p:cNvPr id="4" name="Slide Number Placeholder 3"/>
          <p:cNvSpPr>
            <a:spLocks noGrp="1"/>
          </p:cNvSpPr>
          <p:nvPr>
            <p:ph type="sldNum" sz="quarter" idx="10"/>
          </p:nvPr>
        </p:nvSpPr>
        <p:spPr/>
        <p:txBody>
          <a:bodyPr/>
          <a:lstStyle/>
          <a:p>
            <a:fld id="{AB2653CF-7911-4A6B-82E0-0141CFCFE28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51D124-5FDF-4955-8781-8D33028BC366}" type="datetime1">
              <a:rPr lang="en-US" smtClean="0"/>
              <a:t>7/26/2010</a:t>
            </a:fld>
            <a:endParaRPr lang="en-US"/>
          </a:p>
        </p:txBody>
      </p:sp>
      <p:sp>
        <p:nvSpPr>
          <p:cNvPr id="5" name="Footer Placeholder 4"/>
          <p:cNvSpPr>
            <a:spLocks noGrp="1"/>
          </p:cNvSpPr>
          <p:nvPr>
            <p:ph type="ftr" sz="quarter" idx="11"/>
          </p:nvPr>
        </p:nvSpPr>
        <p:spPr/>
        <p:txBody>
          <a:bodyPr/>
          <a:lstStyle/>
          <a:p>
            <a:r>
              <a:rPr lang="en-US" smtClean="0"/>
              <a:t>Effective Site Councils</a:t>
            </a:r>
            <a:endParaRPr lang="en-US"/>
          </a:p>
        </p:txBody>
      </p:sp>
      <p:sp>
        <p:nvSpPr>
          <p:cNvPr id="6" name="Slide Number Placeholder 5"/>
          <p:cNvSpPr>
            <a:spLocks noGrp="1"/>
          </p:cNvSpPr>
          <p:nvPr>
            <p:ph type="sldNum" sz="quarter" idx="12"/>
          </p:nvPr>
        </p:nvSpPr>
        <p:spPr/>
        <p:txBody>
          <a:bodyPr/>
          <a:lstStyle/>
          <a:p>
            <a:fld id="{A354F929-EB67-443B-9E9A-1EE0482B5205}" type="slidenum">
              <a:rPr lang="en-US" smtClean="0"/>
              <a:pPr/>
              <a:t>‹#›</a:t>
            </a:fld>
            <a:endParaRPr lang="en-US"/>
          </a:p>
        </p:txBody>
      </p:sp>
    </p:spTree>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EC533-BD30-49E8-AC22-360AE2F04205}" type="datetime1">
              <a:rPr lang="en-US" smtClean="0"/>
              <a:t>7/26/2010</a:t>
            </a:fld>
            <a:endParaRPr lang="en-US"/>
          </a:p>
        </p:txBody>
      </p:sp>
      <p:sp>
        <p:nvSpPr>
          <p:cNvPr id="5" name="Footer Placeholder 4"/>
          <p:cNvSpPr>
            <a:spLocks noGrp="1"/>
          </p:cNvSpPr>
          <p:nvPr>
            <p:ph type="ftr" sz="quarter" idx="11"/>
          </p:nvPr>
        </p:nvSpPr>
        <p:spPr/>
        <p:txBody>
          <a:bodyPr/>
          <a:lstStyle/>
          <a:p>
            <a:r>
              <a:rPr lang="en-US" smtClean="0"/>
              <a:t>Effective Site Councils</a:t>
            </a:r>
            <a:endParaRPr lang="en-US"/>
          </a:p>
        </p:txBody>
      </p:sp>
      <p:sp>
        <p:nvSpPr>
          <p:cNvPr id="6" name="Slide Number Placeholder 5"/>
          <p:cNvSpPr>
            <a:spLocks noGrp="1"/>
          </p:cNvSpPr>
          <p:nvPr>
            <p:ph type="sldNum" sz="quarter" idx="12"/>
          </p:nvPr>
        </p:nvSpPr>
        <p:spPr/>
        <p:txBody>
          <a:bodyPr/>
          <a:lstStyle/>
          <a:p>
            <a:fld id="{A354F929-EB67-443B-9E9A-1EE0482B5205}" type="slidenum">
              <a:rPr lang="en-US" smtClean="0"/>
              <a:pPr/>
              <a:t>‹#›</a:t>
            </a:fld>
            <a:endParaRPr lang="en-US"/>
          </a:p>
        </p:txBody>
      </p:sp>
    </p:spTree>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96F35-9D0B-49AA-A639-59CFB1A62CEA}" type="datetime1">
              <a:rPr lang="en-US" smtClean="0"/>
              <a:t>7/26/2010</a:t>
            </a:fld>
            <a:endParaRPr lang="en-US"/>
          </a:p>
        </p:txBody>
      </p:sp>
      <p:sp>
        <p:nvSpPr>
          <p:cNvPr id="5" name="Footer Placeholder 4"/>
          <p:cNvSpPr>
            <a:spLocks noGrp="1"/>
          </p:cNvSpPr>
          <p:nvPr>
            <p:ph type="ftr" sz="quarter" idx="11"/>
          </p:nvPr>
        </p:nvSpPr>
        <p:spPr/>
        <p:txBody>
          <a:bodyPr/>
          <a:lstStyle/>
          <a:p>
            <a:r>
              <a:rPr lang="en-US" smtClean="0"/>
              <a:t>Effective Site Councils</a:t>
            </a:r>
            <a:endParaRPr lang="en-US"/>
          </a:p>
        </p:txBody>
      </p:sp>
      <p:sp>
        <p:nvSpPr>
          <p:cNvPr id="6" name="Slide Number Placeholder 5"/>
          <p:cNvSpPr>
            <a:spLocks noGrp="1"/>
          </p:cNvSpPr>
          <p:nvPr>
            <p:ph type="sldNum" sz="quarter" idx="12"/>
          </p:nvPr>
        </p:nvSpPr>
        <p:spPr/>
        <p:txBody>
          <a:bodyPr/>
          <a:lstStyle/>
          <a:p>
            <a:fld id="{A354F929-EB67-443B-9E9A-1EE0482B5205}" type="slidenum">
              <a:rPr lang="en-US" smtClean="0"/>
              <a:pPr/>
              <a:t>‹#›</a:t>
            </a:fld>
            <a:endParaRPr lang="en-US"/>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7236E-0EC6-49E9-9C62-D4FFB48ADE8F}" type="datetime1">
              <a:rPr lang="en-US" smtClean="0"/>
              <a:t>7/26/2010</a:t>
            </a:fld>
            <a:endParaRPr lang="en-US"/>
          </a:p>
        </p:txBody>
      </p:sp>
      <p:sp>
        <p:nvSpPr>
          <p:cNvPr id="5" name="Footer Placeholder 4"/>
          <p:cNvSpPr>
            <a:spLocks noGrp="1"/>
          </p:cNvSpPr>
          <p:nvPr>
            <p:ph type="ftr" sz="quarter" idx="11"/>
          </p:nvPr>
        </p:nvSpPr>
        <p:spPr/>
        <p:txBody>
          <a:bodyPr/>
          <a:lstStyle/>
          <a:p>
            <a:r>
              <a:rPr lang="en-US" smtClean="0"/>
              <a:t>Effective Site Councils</a:t>
            </a:r>
            <a:endParaRPr lang="en-US"/>
          </a:p>
        </p:txBody>
      </p:sp>
      <p:sp>
        <p:nvSpPr>
          <p:cNvPr id="6" name="Slide Number Placeholder 5"/>
          <p:cNvSpPr>
            <a:spLocks noGrp="1"/>
          </p:cNvSpPr>
          <p:nvPr>
            <p:ph type="sldNum" sz="quarter" idx="12"/>
          </p:nvPr>
        </p:nvSpPr>
        <p:spPr/>
        <p:txBody>
          <a:bodyPr/>
          <a:lstStyle/>
          <a:p>
            <a:fld id="{A354F929-EB67-443B-9E9A-1EE0482B5205}" type="slidenum">
              <a:rPr lang="en-US" smtClean="0"/>
              <a:pPr/>
              <a:t>‹#›</a:t>
            </a:fld>
            <a:endParaRPr lang="en-US"/>
          </a:p>
        </p:txBody>
      </p:sp>
    </p:spTree>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30F63C-1B16-4F68-9182-4F65E81B390C}" type="datetime1">
              <a:rPr lang="en-US" smtClean="0"/>
              <a:t>7/26/2010</a:t>
            </a:fld>
            <a:endParaRPr lang="en-US"/>
          </a:p>
        </p:txBody>
      </p:sp>
      <p:sp>
        <p:nvSpPr>
          <p:cNvPr id="5" name="Footer Placeholder 4"/>
          <p:cNvSpPr>
            <a:spLocks noGrp="1"/>
          </p:cNvSpPr>
          <p:nvPr>
            <p:ph type="ftr" sz="quarter" idx="11"/>
          </p:nvPr>
        </p:nvSpPr>
        <p:spPr/>
        <p:txBody>
          <a:bodyPr/>
          <a:lstStyle/>
          <a:p>
            <a:r>
              <a:rPr lang="en-US" smtClean="0"/>
              <a:t>Effective Site Councils</a:t>
            </a:r>
            <a:endParaRPr lang="en-US"/>
          </a:p>
        </p:txBody>
      </p:sp>
      <p:sp>
        <p:nvSpPr>
          <p:cNvPr id="6" name="Slide Number Placeholder 5"/>
          <p:cNvSpPr>
            <a:spLocks noGrp="1"/>
          </p:cNvSpPr>
          <p:nvPr>
            <p:ph type="sldNum" sz="quarter" idx="12"/>
          </p:nvPr>
        </p:nvSpPr>
        <p:spPr/>
        <p:txBody>
          <a:bodyPr/>
          <a:lstStyle/>
          <a:p>
            <a:fld id="{A354F929-EB67-443B-9E9A-1EE0482B5205}" type="slidenum">
              <a:rPr lang="en-US" smtClean="0"/>
              <a:pPr/>
              <a:t>‹#›</a:t>
            </a:fld>
            <a:endParaRPr lang="en-US"/>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2B04AB-31F1-4626-97B4-31AFDCC0A1FC}" type="datetime1">
              <a:rPr lang="en-US" smtClean="0"/>
              <a:t>7/26/2010</a:t>
            </a:fld>
            <a:endParaRPr lang="en-US"/>
          </a:p>
        </p:txBody>
      </p:sp>
      <p:sp>
        <p:nvSpPr>
          <p:cNvPr id="6" name="Footer Placeholder 5"/>
          <p:cNvSpPr>
            <a:spLocks noGrp="1"/>
          </p:cNvSpPr>
          <p:nvPr>
            <p:ph type="ftr" sz="quarter" idx="11"/>
          </p:nvPr>
        </p:nvSpPr>
        <p:spPr/>
        <p:txBody>
          <a:bodyPr/>
          <a:lstStyle/>
          <a:p>
            <a:r>
              <a:rPr lang="en-US" smtClean="0"/>
              <a:t>Effective Site Councils</a:t>
            </a:r>
            <a:endParaRPr lang="en-US"/>
          </a:p>
        </p:txBody>
      </p:sp>
      <p:sp>
        <p:nvSpPr>
          <p:cNvPr id="7" name="Slide Number Placeholder 6"/>
          <p:cNvSpPr>
            <a:spLocks noGrp="1"/>
          </p:cNvSpPr>
          <p:nvPr>
            <p:ph type="sldNum" sz="quarter" idx="12"/>
          </p:nvPr>
        </p:nvSpPr>
        <p:spPr/>
        <p:txBody>
          <a:bodyPr/>
          <a:lstStyle/>
          <a:p>
            <a:fld id="{A354F929-EB67-443B-9E9A-1EE0482B5205}" type="slidenum">
              <a:rPr lang="en-US" smtClean="0"/>
              <a:pPr/>
              <a:t>‹#›</a:t>
            </a:fld>
            <a:endParaRPr lang="en-US"/>
          </a:p>
        </p:txBody>
      </p:sp>
    </p:spTree>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F9F8FE-1844-4A50-948C-B879FEE80DD0}" type="datetime1">
              <a:rPr lang="en-US" smtClean="0"/>
              <a:t>7/26/2010</a:t>
            </a:fld>
            <a:endParaRPr lang="en-US"/>
          </a:p>
        </p:txBody>
      </p:sp>
      <p:sp>
        <p:nvSpPr>
          <p:cNvPr id="8" name="Footer Placeholder 7"/>
          <p:cNvSpPr>
            <a:spLocks noGrp="1"/>
          </p:cNvSpPr>
          <p:nvPr>
            <p:ph type="ftr" sz="quarter" idx="11"/>
          </p:nvPr>
        </p:nvSpPr>
        <p:spPr/>
        <p:txBody>
          <a:bodyPr/>
          <a:lstStyle/>
          <a:p>
            <a:r>
              <a:rPr lang="en-US" smtClean="0"/>
              <a:t>Effective Site Councils</a:t>
            </a:r>
            <a:endParaRPr lang="en-US"/>
          </a:p>
        </p:txBody>
      </p:sp>
      <p:sp>
        <p:nvSpPr>
          <p:cNvPr id="9" name="Slide Number Placeholder 8"/>
          <p:cNvSpPr>
            <a:spLocks noGrp="1"/>
          </p:cNvSpPr>
          <p:nvPr>
            <p:ph type="sldNum" sz="quarter" idx="12"/>
          </p:nvPr>
        </p:nvSpPr>
        <p:spPr/>
        <p:txBody>
          <a:bodyPr/>
          <a:lstStyle/>
          <a:p>
            <a:fld id="{A354F929-EB67-443B-9E9A-1EE0482B5205}" type="slidenum">
              <a:rPr lang="en-US" smtClean="0"/>
              <a:pPr/>
              <a:t>‹#›</a:t>
            </a:fld>
            <a:endParaRPr lang="en-US"/>
          </a:p>
        </p:txBody>
      </p:sp>
    </p:spTree>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3CAC27-C92E-4E3C-B8E0-C6A22DE5F0D9}" type="datetime1">
              <a:rPr lang="en-US" smtClean="0"/>
              <a:t>7/26/2010</a:t>
            </a:fld>
            <a:endParaRPr lang="en-US"/>
          </a:p>
        </p:txBody>
      </p:sp>
      <p:sp>
        <p:nvSpPr>
          <p:cNvPr id="4" name="Footer Placeholder 3"/>
          <p:cNvSpPr>
            <a:spLocks noGrp="1"/>
          </p:cNvSpPr>
          <p:nvPr>
            <p:ph type="ftr" sz="quarter" idx="11"/>
          </p:nvPr>
        </p:nvSpPr>
        <p:spPr/>
        <p:txBody>
          <a:bodyPr/>
          <a:lstStyle/>
          <a:p>
            <a:r>
              <a:rPr lang="en-US" smtClean="0"/>
              <a:t>Effective Site Councils</a:t>
            </a:r>
            <a:endParaRPr lang="en-US"/>
          </a:p>
        </p:txBody>
      </p:sp>
      <p:sp>
        <p:nvSpPr>
          <p:cNvPr id="5" name="Slide Number Placeholder 4"/>
          <p:cNvSpPr>
            <a:spLocks noGrp="1"/>
          </p:cNvSpPr>
          <p:nvPr>
            <p:ph type="sldNum" sz="quarter" idx="12"/>
          </p:nvPr>
        </p:nvSpPr>
        <p:spPr/>
        <p:txBody>
          <a:bodyPr/>
          <a:lstStyle/>
          <a:p>
            <a:fld id="{A354F929-EB67-443B-9E9A-1EE0482B5205}" type="slidenum">
              <a:rPr lang="en-US" smtClean="0"/>
              <a:pPr/>
              <a:t>‹#›</a:t>
            </a:fld>
            <a:endParaRPr lang="en-US"/>
          </a:p>
        </p:txBody>
      </p:sp>
    </p:spTree>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CF357-9F3F-42E8-AC43-405F9EE709AD}" type="datetime1">
              <a:rPr lang="en-US" smtClean="0"/>
              <a:t>7/26/2010</a:t>
            </a:fld>
            <a:endParaRPr lang="en-US"/>
          </a:p>
        </p:txBody>
      </p:sp>
      <p:sp>
        <p:nvSpPr>
          <p:cNvPr id="3" name="Footer Placeholder 2"/>
          <p:cNvSpPr>
            <a:spLocks noGrp="1"/>
          </p:cNvSpPr>
          <p:nvPr>
            <p:ph type="ftr" sz="quarter" idx="11"/>
          </p:nvPr>
        </p:nvSpPr>
        <p:spPr/>
        <p:txBody>
          <a:bodyPr/>
          <a:lstStyle/>
          <a:p>
            <a:r>
              <a:rPr lang="en-US" smtClean="0"/>
              <a:t>Effective Site Councils</a:t>
            </a:r>
            <a:endParaRPr lang="en-US"/>
          </a:p>
        </p:txBody>
      </p:sp>
      <p:sp>
        <p:nvSpPr>
          <p:cNvPr id="4" name="Slide Number Placeholder 3"/>
          <p:cNvSpPr>
            <a:spLocks noGrp="1"/>
          </p:cNvSpPr>
          <p:nvPr>
            <p:ph type="sldNum" sz="quarter" idx="12"/>
          </p:nvPr>
        </p:nvSpPr>
        <p:spPr/>
        <p:txBody>
          <a:bodyPr/>
          <a:lstStyle/>
          <a:p>
            <a:fld id="{A354F929-EB67-443B-9E9A-1EE0482B5205}" type="slidenum">
              <a:rPr lang="en-US" smtClean="0"/>
              <a:pPr/>
              <a:t>‹#›</a:t>
            </a:fld>
            <a:endParaRPr lang="en-US"/>
          </a:p>
        </p:txBody>
      </p:sp>
    </p:spTree>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C98577-315B-4780-91E9-BD8B2A71AF28}" type="datetime1">
              <a:rPr lang="en-US" smtClean="0"/>
              <a:t>7/26/2010</a:t>
            </a:fld>
            <a:endParaRPr lang="en-US"/>
          </a:p>
        </p:txBody>
      </p:sp>
      <p:sp>
        <p:nvSpPr>
          <p:cNvPr id="6" name="Footer Placeholder 5"/>
          <p:cNvSpPr>
            <a:spLocks noGrp="1"/>
          </p:cNvSpPr>
          <p:nvPr>
            <p:ph type="ftr" sz="quarter" idx="11"/>
          </p:nvPr>
        </p:nvSpPr>
        <p:spPr/>
        <p:txBody>
          <a:bodyPr/>
          <a:lstStyle/>
          <a:p>
            <a:r>
              <a:rPr lang="en-US" smtClean="0"/>
              <a:t>Effective Site Councils</a:t>
            </a:r>
            <a:endParaRPr lang="en-US"/>
          </a:p>
        </p:txBody>
      </p:sp>
      <p:sp>
        <p:nvSpPr>
          <p:cNvPr id="7" name="Slide Number Placeholder 6"/>
          <p:cNvSpPr>
            <a:spLocks noGrp="1"/>
          </p:cNvSpPr>
          <p:nvPr>
            <p:ph type="sldNum" sz="quarter" idx="12"/>
          </p:nvPr>
        </p:nvSpPr>
        <p:spPr/>
        <p:txBody>
          <a:bodyPr/>
          <a:lstStyle/>
          <a:p>
            <a:fld id="{A354F929-EB67-443B-9E9A-1EE0482B5205}" type="slidenum">
              <a:rPr lang="en-US" smtClean="0"/>
              <a:pPr/>
              <a:t>‹#›</a:t>
            </a:fld>
            <a:endParaRPr lang="en-US"/>
          </a:p>
        </p:txBody>
      </p:sp>
    </p:spTree>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1A003-A069-4CBA-8C7F-0866B085D429}" type="datetime1">
              <a:rPr lang="en-US" smtClean="0"/>
              <a:t>7/26/2010</a:t>
            </a:fld>
            <a:endParaRPr lang="en-US"/>
          </a:p>
        </p:txBody>
      </p:sp>
      <p:sp>
        <p:nvSpPr>
          <p:cNvPr id="6" name="Footer Placeholder 5"/>
          <p:cNvSpPr>
            <a:spLocks noGrp="1"/>
          </p:cNvSpPr>
          <p:nvPr>
            <p:ph type="ftr" sz="quarter" idx="11"/>
          </p:nvPr>
        </p:nvSpPr>
        <p:spPr/>
        <p:txBody>
          <a:bodyPr/>
          <a:lstStyle/>
          <a:p>
            <a:r>
              <a:rPr lang="en-US" smtClean="0"/>
              <a:t>Effective Site Councils</a:t>
            </a:r>
            <a:endParaRPr lang="en-US"/>
          </a:p>
        </p:txBody>
      </p:sp>
      <p:sp>
        <p:nvSpPr>
          <p:cNvPr id="7" name="Slide Number Placeholder 6"/>
          <p:cNvSpPr>
            <a:spLocks noGrp="1"/>
          </p:cNvSpPr>
          <p:nvPr>
            <p:ph type="sldNum" sz="quarter" idx="12"/>
          </p:nvPr>
        </p:nvSpPr>
        <p:spPr/>
        <p:txBody>
          <a:bodyPr/>
          <a:lstStyle/>
          <a:p>
            <a:fld id="{A354F929-EB67-443B-9E9A-1EE0482B5205}" type="slidenum">
              <a:rPr lang="en-US" smtClean="0"/>
              <a:pPr/>
              <a:t>‹#›</a:t>
            </a:fld>
            <a:endParaRPr lang="en-US"/>
          </a:p>
        </p:txBody>
      </p:sp>
    </p:spTree>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88C48-FD14-45AD-A1F2-82163B66C469}" type="datetime1">
              <a:rPr lang="en-US" smtClean="0"/>
              <a:t>7/26/2010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Effective Site Councils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4F929-EB67-443B-9E9A-1EE0482B52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5000"/>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Paper_Explosions_by_pranallama.jpg"/>
          <p:cNvPicPr>
            <a:picLocks noChangeAspect="1"/>
          </p:cNvPicPr>
          <p:nvPr/>
        </p:nvPicPr>
        <p:blipFill>
          <a:blip r:embed="rId2" cstate="print"/>
          <a:stretch>
            <a:fillRect/>
          </a:stretch>
        </p:blipFill>
        <p:spPr>
          <a:xfrm>
            <a:off x="0" y="0"/>
            <a:ext cx="9144000" cy="6858000"/>
          </a:xfrm>
          <a:prstGeom prst="rect">
            <a:avLst/>
          </a:prstGeom>
          <a:ln>
            <a:noFill/>
          </a:ln>
        </p:spPr>
      </p:pic>
      <p:sp>
        <p:nvSpPr>
          <p:cNvPr id="6" name="TextBox 5"/>
          <p:cNvSpPr txBox="1"/>
          <p:nvPr/>
        </p:nvSpPr>
        <p:spPr>
          <a:xfrm>
            <a:off x="0" y="3581400"/>
            <a:ext cx="9144000"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rPr>
              <a:t>Effective Site Councils</a:t>
            </a:r>
            <a:endParaRPr lang="en-US" sz="5400" b="1" dirty="0">
              <a:solidFill>
                <a:schemeClr val="bg1"/>
              </a:solidFill>
              <a:effectLst>
                <a:outerShdw blurRad="38100" dist="38100" dir="2700000" algn="tl">
                  <a:srgbClr val="000000">
                    <a:alpha val="43137"/>
                  </a:srgbClr>
                </a:outerShdw>
              </a:effectLst>
            </a:endParaRPr>
          </a:p>
        </p:txBody>
      </p:sp>
      <p:sp>
        <p:nvSpPr>
          <p:cNvPr id="29" name="TextBox 28"/>
          <p:cNvSpPr txBox="1"/>
          <p:nvPr/>
        </p:nvSpPr>
        <p:spPr>
          <a:xfrm>
            <a:off x="0" y="42672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many voices . one vision</a:t>
            </a:r>
            <a:endParaRPr lang="en-US" sz="3600" b="1" dirty="0">
              <a:solidFill>
                <a:schemeClr val="bg1"/>
              </a:solidFill>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a:lstStyle/>
          <a:p>
            <a:r>
              <a:rPr lang="en-US" smtClean="0"/>
              <a:t>Effective Site Councils</a:t>
            </a:r>
            <a:endParaRPr lang="en-US"/>
          </a:p>
        </p:txBody>
      </p:sp>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0" y="5334000"/>
            <a:ext cx="9144000" cy="954107"/>
          </a:xfrm>
          <a:prstGeom prst="rect">
            <a:avLst/>
          </a:prstGeom>
          <a:noFill/>
        </p:spPr>
        <p:txBody>
          <a:bodyPr wrap="square" rtlCol="0">
            <a:spAutoFit/>
          </a:bodyPr>
          <a:lstStyle/>
          <a:p>
            <a:pPr algn="ctr"/>
            <a:r>
              <a:rPr lang="en-US" sz="2800" b="1" dirty="0" smtClean="0">
                <a:solidFill>
                  <a:schemeClr val="bg1"/>
                </a:solidFill>
              </a:rPr>
              <a:t>State and district policy require </a:t>
            </a:r>
          </a:p>
          <a:p>
            <a:pPr algn="ctr"/>
            <a:r>
              <a:rPr lang="en-US" sz="2800" b="1" dirty="0" smtClean="0">
                <a:solidFill>
                  <a:schemeClr val="bg1"/>
                </a:solidFill>
              </a:rPr>
              <a:t>schools to have site councils.</a:t>
            </a:r>
            <a:endParaRPr lang="en-US" sz="2800" b="1" dirty="0">
              <a:solidFill>
                <a:schemeClr val="bg1"/>
              </a:solidFill>
            </a:endParaRPr>
          </a:p>
        </p:txBody>
      </p:sp>
      <p:sp>
        <p:nvSpPr>
          <p:cNvPr id="34" name="Rectangle 3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24400" y="0"/>
            <a:ext cx="4419600" cy="3276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0" y="0"/>
            <a:ext cx="4419600"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724400" y="3581400"/>
            <a:ext cx="4419600" cy="3276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Paper_Explosions_by_pranallama.jpg"/>
          <p:cNvPicPr>
            <a:picLocks noChangeAspect="1"/>
          </p:cNvPicPr>
          <p:nvPr/>
        </p:nvPicPr>
        <p:blipFill>
          <a:blip r:embed="rId3" cstate="print"/>
          <a:stretch>
            <a:fillRect/>
          </a:stretch>
        </p:blipFill>
        <p:spPr>
          <a:xfrm>
            <a:off x="0" y="3581400"/>
            <a:ext cx="4419600" cy="3276600"/>
          </a:xfrm>
          <a:prstGeom prst="rect">
            <a:avLst/>
          </a:prstGeom>
          <a:ln>
            <a:noFill/>
          </a:ln>
        </p:spPr>
      </p:pic>
      <p:sp>
        <p:nvSpPr>
          <p:cNvPr id="46" name="Rectangle 45"/>
          <p:cNvSpPr/>
          <p:nvPr/>
        </p:nvSpPr>
        <p:spPr>
          <a:xfrm>
            <a:off x="0" y="3581400"/>
            <a:ext cx="4419600" cy="32766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24400" y="533400"/>
            <a:ext cx="4419600" cy="2246769"/>
          </a:xfrm>
          <a:prstGeom prst="rect">
            <a:avLst/>
          </a:prstGeom>
          <a:noFill/>
        </p:spPr>
        <p:txBody>
          <a:bodyPr wrap="square" rtlCol="0">
            <a:spAutoFit/>
          </a:bodyPr>
          <a:lstStyle/>
          <a:p>
            <a:pPr algn="ctr"/>
            <a:r>
              <a:rPr lang="en-US" sz="2800" b="1" dirty="0" smtClean="0"/>
              <a:t>Site Councils can tackle projects that require many hands and viewpoints,</a:t>
            </a:r>
          </a:p>
          <a:p>
            <a:pPr algn="ctr"/>
            <a:r>
              <a:rPr lang="en-US" sz="2800" b="1" dirty="0" smtClean="0"/>
              <a:t>with a common goal:</a:t>
            </a:r>
          </a:p>
          <a:p>
            <a:pPr algn="ctr"/>
            <a:r>
              <a:rPr lang="en-US" sz="2800" b="1" dirty="0" smtClean="0"/>
              <a:t>school improvement</a:t>
            </a:r>
          </a:p>
        </p:txBody>
      </p:sp>
      <p:sp>
        <p:nvSpPr>
          <p:cNvPr id="42" name="TextBox 41"/>
          <p:cNvSpPr txBox="1"/>
          <p:nvPr/>
        </p:nvSpPr>
        <p:spPr>
          <a:xfrm>
            <a:off x="0" y="868740"/>
            <a:ext cx="4419600" cy="1569660"/>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Site Council</a:t>
            </a:r>
          </a:p>
          <a:p>
            <a:pPr algn="ctr"/>
            <a:r>
              <a:rPr lang="en-US" sz="4800" b="1" dirty="0" smtClean="0">
                <a:solidFill>
                  <a:schemeClr val="bg1"/>
                </a:solidFill>
                <a:effectLst>
                  <a:outerShdw blurRad="38100" dist="38100" dir="2700000" algn="tl">
                    <a:srgbClr val="000000">
                      <a:alpha val="43137"/>
                    </a:srgbClr>
                  </a:outerShdw>
                </a:effectLst>
              </a:rPr>
              <a:t>PROJECTS</a:t>
            </a:r>
            <a:endParaRPr lang="en-US" sz="4800" b="1" dirty="0">
              <a:solidFill>
                <a:schemeClr val="bg1"/>
              </a:solidFill>
              <a:effectLst>
                <a:outerShdw blurRad="38100" dist="38100" dir="2700000" algn="tl">
                  <a:srgbClr val="000000">
                    <a:alpha val="43137"/>
                  </a:srgbClr>
                </a:outerShdw>
              </a:effectLst>
            </a:endParaRPr>
          </a:p>
        </p:txBody>
      </p:sp>
      <p:pic>
        <p:nvPicPr>
          <p:cNvPr id="45" name="Picture 44" descr="Paper_Explosions_by_pranallama.jpg"/>
          <p:cNvPicPr>
            <a:picLocks noChangeAspect="1"/>
          </p:cNvPicPr>
          <p:nvPr/>
        </p:nvPicPr>
        <p:blipFill>
          <a:blip r:embed="rId3" cstate="print"/>
          <a:stretch>
            <a:fillRect/>
          </a:stretch>
        </p:blipFill>
        <p:spPr>
          <a:xfrm>
            <a:off x="0" y="3581400"/>
            <a:ext cx="4419600" cy="3276600"/>
          </a:xfrm>
          <a:prstGeom prst="rect">
            <a:avLst/>
          </a:prstGeom>
          <a:ln>
            <a:noFill/>
          </a:ln>
        </p:spPr>
      </p:pic>
      <p:pic>
        <p:nvPicPr>
          <p:cNvPr id="25" name="Picture 24" descr="Team_60_by_erra.jpg"/>
          <p:cNvPicPr>
            <a:picLocks noChangeAspect="1"/>
          </p:cNvPicPr>
          <p:nvPr/>
        </p:nvPicPr>
        <p:blipFill>
          <a:blip r:embed="rId4" cstate="print"/>
          <a:srcRect l="10185" t="12731" r="10185" b="14699"/>
          <a:stretch>
            <a:fillRect/>
          </a:stretch>
        </p:blipFill>
        <p:spPr>
          <a:xfrm>
            <a:off x="4724400" y="3581400"/>
            <a:ext cx="4419600" cy="3314700"/>
          </a:xfrm>
          <a:prstGeom prst="rect">
            <a:avLst/>
          </a:prstGeom>
        </p:spPr>
      </p:pic>
      <p:sp>
        <p:nvSpPr>
          <p:cNvPr id="13" name="Footer Placeholder 12"/>
          <p:cNvSpPr>
            <a:spLocks noGrp="1"/>
          </p:cNvSpPr>
          <p:nvPr>
            <p:ph type="ftr" sz="quarter" idx="11"/>
          </p:nvPr>
        </p:nvSpPr>
        <p:spPr/>
        <p:txBody>
          <a:bodyPr/>
          <a:lstStyle/>
          <a:p>
            <a:r>
              <a:rPr lang="en-US" smtClean="0"/>
              <a:t>Effective Site Councils</a:t>
            </a:r>
            <a:endParaRPr lang="en-US"/>
          </a:p>
        </p:txBody>
      </p:sp>
    </p:spTree>
  </p:cSld>
  <p:clrMapOvr>
    <a:masterClrMapping/>
  </p:clrMapOvr>
  <p:transition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0" y="5334000"/>
            <a:ext cx="9144000" cy="954107"/>
          </a:xfrm>
          <a:prstGeom prst="rect">
            <a:avLst/>
          </a:prstGeom>
          <a:noFill/>
        </p:spPr>
        <p:txBody>
          <a:bodyPr wrap="square" rtlCol="0">
            <a:spAutoFit/>
          </a:bodyPr>
          <a:lstStyle/>
          <a:p>
            <a:pPr algn="ctr"/>
            <a:r>
              <a:rPr lang="en-US" sz="2800" b="1" dirty="0" smtClean="0">
                <a:solidFill>
                  <a:schemeClr val="bg1"/>
                </a:solidFill>
              </a:rPr>
              <a:t>State and district policy require </a:t>
            </a:r>
          </a:p>
          <a:p>
            <a:pPr algn="ctr"/>
            <a:r>
              <a:rPr lang="en-US" sz="2800" b="1" dirty="0" smtClean="0">
                <a:solidFill>
                  <a:schemeClr val="bg1"/>
                </a:solidFill>
              </a:rPr>
              <a:t>schools to have site councils.</a:t>
            </a:r>
            <a:endParaRPr lang="en-US" sz="2800" b="1" dirty="0">
              <a:solidFill>
                <a:schemeClr val="bg1"/>
              </a:solidFill>
            </a:endParaRPr>
          </a:p>
        </p:txBody>
      </p:sp>
      <p:sp>
        <p:nvSpPr>
          <p:cNvPr id="34" name="Rectangle 3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0" y="0"/>
            <a:ext cx="4419600"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3581400"/>
            <a:ext cx="4419600" cy="3276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724400" y="0"/>
            <a:ext cx="4419600" cy="685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Paper_Explosions_by_pranallama.jpg"/>
          <p:cNvPicPr>
            <a:picLocks noChangeAspect="1"/>
          </p:cNvPicPr>
          <p:nvPr/>
        </p:nvPicPr>
        <p:blipFill>
          <a:blip r:embed="rId3" cstate="print"/>
          <a:stretch>
            <a:fillRect/>
          </a:stretch>
        </p:blipFill>
        <p:spPr>
          <a:xfrm>
            <a:off x="0" y="0"/>
            <a:ext cx="4419600" cy="3276600"/>
          </a:xfrm>
          <a:prstGeom prst="rect">
            <a:avLst/>
          </a:prstGeom>
          <a:ln>
            <a:noFill/>
          </a:ln>
        </p:spPr>
      </p:pic>
      <p:pic>
        <p:nvPicPr>
          <p:cNvPr id="28" name="Picture 27" descr="Lightbulb_composition_by_Rossi723.jpg"/>
          <p:cNvPicPr>
            <a:picLocks noChangeAspect="1"/>
          </p:cNvPicPr>
          <p:nvPr/>
        </p:nvPicPr>
        <p:blipFill>
          <a:blip r:embed="rId4" cstate="print"/>
          <a:stretch>
            <a:fillRect/>
          </a:stretch>
        </p:blipFill>
        <p:spPr>
          <a:xfrm>
            <a:off x="0" y="3505201"/>
            <a:ext cx="4495800" cy="3352800"/>
          </a:xfrm>
          <a:prstGeom prst="rect">
            <a:avLst/>
          </a:prstGeom>
        </p:spPr>
      </p:pic>
      <p:sp>
        <p:nvSpPr>
          <p:cNvPr id="42" name="TextBox 41"/>
          <p:cNvSpPr txBox="1"/>
          <p:nvPr/>
        </p:nvSpPr>
        <p:spPr>
          <a:xfrm>
            <a:off x="0" y="3657600"/>
            <a:ext cx="441960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Project Ideas</a:t>
            </a:r>
            <a:endParaRPr lang="en-US" sz="4800" b="1" dirty="0">
              <a:solidFill>
                <a:schemeClr val="bg1"/>
              </a:solidFill>
              <a:effectLst>
                <a:outerShdw blurRad="38100" dist="38100" dir="2700000" algn="tl">
                  <a:srgbClr val="000000">
                    <a:alpha val="43137"/>
                  </a:srgbClr>
                </a:outerShdw>
              </a:effectLst>
            </a:endParaRPr>
          </a:p>
        </p:txBody>
      </p:sp>
      <p:sp>
        <p:nvSpPr>
          <p:cNvPr id="30" name="TextBox 29"/>
          <p:cNvSpPr txBox="1"/>
          <p:nvPr/>
        </p:nvSpPr>
        <p:spPr>
          <a:xfrm>
            <a:off x="4953000" y="1905000"/>
            <a:ext cx="3886200" cy="4401205"/>
          </a:xfrm>
          <a:prstGeom prst="rect">
            <a:avLst/>
          </a:prstGeom>
          <a:noFill/>
        </p:spPr>
        <p:txBody>
          <a:bodyPr wrap="square" rtlCol="0">
            <a:spAutoFit/>
          </a:bodyPr>
          <a:lstStyle/>
          <a:p>
            <a:pPr>
              <a:buFont typeface="Arial" pitchFamily="34" charset="0"/>
              <a:buChar char="•"/>
            </a:pPr>
            <a:r>
              <a:rPr lang="en-US" sz="2800" b="1" dirty="0" smtClean="0"/>
              <a:t>Start a program to involve fathers</a:t>
            </a:r>
          </a:p>
          <a:p>
            <a:pPr>
              <a:buFont typeface="Arial" pitchFamily="34" charset="0"/>
              <a:buChar char="•"/>
            </a:pPr>
            <a:endParaRPr lang="en-US" sz="2800" b="1" dirty="0" smtClean="0"/>
          </a:p>
          <a:p>
            <a:pPr>
              <a:buFont typeface="Arial" pitchFamily="34" charset="0"/>
              <a:buChar char="•"/>
            </a:pPr>
            <a:r>
              <a:rPr lang="en-US" sz="2800" b="1" dirty="0" smtClean="0"/>
              <a:t>Recruit school-business partnerships</a:t>
            </a:r>
          </a:p>
          <a:p>
            <a:pPr>
              <a:buFont typeface="Arial" pitchFamily="34" charset="0"/>
              <a:buChar char="•"/>
            </a:pPr>
            <a:endParaRPr lang="en-US" sz="2800" b="1" dirty="0" smtClean="0"/>
          </a:p>
          <a:p>
            <a:pPr>
              <a:buFont typeface="Arial" pitchFamily="34" charset="0"/>
              <a:buChar char="•"/>
            </a:pPr>
            <a:r>
              <a:rPr lang="en-US" sz="2800" b="1" dirty="0" smtClean="0"/>
              <a:t>Focus on customer service</a:t>
            </a:r>
          </a:p>
          <a:p>
            <a:pPr>
              <a:buFont typeface="Arial" pitchFamily="34" charset="0"/>
              <a:buChar char="•"/>
            </a:pPr>
            <a:endParaRPr lang="en-US" sz="2800" b="1" dirty="0" smtClean="0"/>
          </a:p>
          <a:p>
            <a:pPr>
              <a:buFont typeface="Arial" pitchFamily="34" charset="0"/>
              <a:buChar char="•"/>
            </a:pPr>
            <a:r>
              <a:rPr lang="en-US" sz="2800" b="1" dirty="0" smtClean="0"/>
              <a:t>Address safety issues</a:t>
            </a:r>
          </a:p>
        </p:txBody>
      </p:sp>
      <p:sp>
        <p:nvSpPr>
          <p:cNvPr id="31" name="TextBox 30"/>
          <p:cNvSpPr txBox="1"/>
          <p:nvPr/>
        </p:nvSpPr>
        <p:spPr>
          <a:xfrm>
            <a:off x="4953000" y="367605"/>
            <a:ext cx="4191000" cy="1384995"/>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Site Councils can research and support new initiatives for the school…</a:t>
            </a:r>
          </a:p>
        </p:txBody>
      </p:sp>
      <p:sp>
        <p:nvSpPr>
          <p:cNvPr id="12" name="Footer Placeholder 11"/>
          <p:cNvSpPr>
            <a:spLocks noGrp="1"/>
          </p:cNvSpPr>
          <p:nvPr>
            <p:ph type="ftr" sz="quarter" idx="11"/>
          </p:nvPr>
        </p:nvSpPr>
        <p:spPr/>
        <p:txBody>
          <a:bodyPr/>
          <a:lstStyle/>
          <a:p>
            <a:r>
              <a:rPr lang="en-US" smtClean="0"/>
              <a:t>Effective Site Councils</a:t>
            </a:r>
            <a:endParaRPr lang="en-US"/>
          </a:p>
        </p:txBody>
      </p:sp>
    </p:spTree>
  </p:cSld>
  <p:clrMapOvr>
    <a:masterClrMapping/>
  </p:clrMapOvr>
  <p:transition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0" y="5334000"/>
            <a:ext cx="9144000" cy="954107"/>
          </a:xfrm>
          <a:prstGeom prst="rect">
            <a:avLst/>
          </a:prstGeom>
          <a:noFill/>
        </p:spPr>
        <p:txBody>
          <a:bodyPr wrap="square" rtlCol="0">
            <a:spAutoFit/>
          </a:bodyPr>
          <a:lstStyle/>
          <a:p>
            <a:pPr algn="ctr"/>
            <a:r>
              <a:rPr lang="en-US" sz="2800" b="1" dirty="0" smtClean="0">
                <a:solidFill>
                  <a:schemeClr val="bg1"/>
                </a:solidFill>
              </a:rPr>
              <a:t>State and district policy require </a:t>
            </a:r>
          </a:p>
          <a:p>
            <a:pPr algn="ctr"/>
            <a:r>
              <a:rPr lang="en-US" sz="2800" b="1" dirty="0" smtClean="0">
                <a:solidFill>
                  <a:schemeClr val="bg1"/>
                </a:solidFill>
              </a:rPr>
              <a:t>schools to have site councils.</a:t>
            </a:r>
            <a:endParaRPr lang="en-US" sz="2800" b="1" dirty="0">
              <a:solidFill>
                <a:schemeClr val="bg1"/>
              </a:solidFill>
            </a:endParaRPr>
          </a:p>
        </p:txBody>
      </p:sp>
      <p:sp>
        <p:nvSpPr>
          <p:cNvPr id="34" name="Rectangle 3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24400" y="0"/>
            <a:ext cx="4419600" cy="327660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0" y="0"/>
            <a:ext cx="4419600"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3581400"/>
            <a:ext cx="4419600" cy="3276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724400" y="3581400"/>
            <a:ext cx="4419600" cy="32766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Paper_Explosions_by_pranallama.jpg"/>
          <p:cNvPicPr>
            <a:picLocks noChangeAspect="1"/>
          </p:cNvPicPr>
          <p:nvPr/>
        </p:nvPicPr>
        <p:blipFill>
          <a:blip r:embed="rId3" cstate="print"/>
          <a:stretch>
            <a:fillRect/>
          </a:stretch>
        </p:blipFill>
        <p:spPr>
          <a:xfrm>
            <a:off x="4724400" y="3581400"/>
            <a:ext cx="4419600" cy="3276600"/>
          </a:xfrm>
          <a:prstGeom prst="rect">
            <a:avLst/>
          </a:prstGeom>
          <a:ln>
            <a:noFill/>
          </a:ln>
        </p:spPr>
      </p:pic>
      <p:sp>
        <p:nvSpPr>
          <p:cNvPr id="30" name="TextBox 29"/>
          <p:cNvSpPr txBox="1"/>
          <p:nvPr/>
        </p:nvSpPr>
        <p:spPr>
          <a:xfrm>
            <a:off x="4724400" y="457200"/>
            <a:ext cx="4419600" cy="2677656"/>
          </a:xfrm>
          <a:prstGeom prst="rect">
            <a:avLst/>
          </a:prstGeom>
          <a:noFill/>
        </p:spPr>
        <p:txBody>
          <a:bodyPr wrap="square" rtlCol="0">
            <a:spAutoFit/>
          </a:bodyPr>
          <a:lstStyle/>
          <a:p>
            <a:pPr algn="ctr"/>
            <a:r>
              <a:rPr lang="en-US" sz="2800" b="1" dirty="0" smtClean="0"/>
              <a:t>Evaluate your current </a:t>
            </a:r>
          </a:p>
          <a:p>
            <a:pPr algn="ctr"/>
            <a:r>
              <a:rPr lang="en-US" sz="2800" b="1" dirty="0" smtClean="0"/>
              <a:t>Site Council. </a:t>
            </a:r>
          </a:p>
          <a:p>
            <a:pPr algn="ctr"/>
            <a:r>
              <a:rPr lang="en-US" sz="2800" b="1" dirty="0" smtClean="0"/>
              <a:t>Do you need to </a:t>
            </a:r>
          </a:p>
          <a:p>
            <a:pPr algn="ctr"/>
            <a:r>
              <a:rPr lang="en-US" sz="2800" b="1" dirty="0" smtClean="0"/>
              <a:t>begin, rebuild or just </a:t>
            </a:r>
          </a:p>
          <a:p>
            <a:pPr algn="ctr"/>
            <a:r>
              <a:rPr lang="en-US" sz="2800" b="1" dirty="0" smtClean="0"/>
              <a:t>take it up a notch?</a:t>
            </a:r>
          </a:p>
          <a:p>
            <a:pPr algn="ctr"/>
            <a:endParaRPr lang="en-US" sz="2800" b="1" dirty="0" smtClean="0"/>
          </a:p>
        </p:txBody>
      </p:sp>
      <p:pic>
        <p:nvPicPr>
          <p:cNvPr id="31" name="Picture 30" descr="sneakers.jpg"/>
          <p:cNvPicPr>
            <a:picLocks noChangeAspect="1"/>
          </p:cNvPicPr>
          <p:nvPr/>
        </p:nvPicPr>
        <p:blipFill>
          <a:blip r:embed="rId4" cstate="print"/>
          <a:stretch>
            <a:fillRect/>
          </a:stretch>
        </p:blipFill>
        <p:spPr>
          <a:xfrm>
            <a:off x="0" y="0"/>
            <a:ext cx="4419600" cy="3276600"/>
          </a:xfrm>
          <a:prstGeom prst="rect">
            <a:avLst/>
          </a:prstGeom>
        </p:spPr>
      </p:pic>
      <p:sp>
        <p:nvSpPr>
          <p:cNvPr id="42" name="TextBox 41"/>
          <p:cNvSpPr txBox="1"/>
          <p:nvPr/>
        </p:nvSpPr>
        <p:spPr>
          <a:xfrm>
            <a:off x="0" y="381000"/>
            <a:ext cx="441960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Next Steps</a:t>
            </a:r>
            <a:endParaRPr lang="en-US" sz="4800" b="1" dirty="0">
              <a:solidFill>
                <a:schemeClr val="bg1"/>
              </a:solidFill>
              <a:effectLst>
                <a:outerShdw blurRad="38100" dist="38100" dir="2700000" algn="tl">
                  <a:srgbClr val="000000">
                    <a:alpha val="43137"/>
                  </a:srgbClr>
                </a:outerShdw>
              </a:effectLst>
            </a:endParaRPr>
          </a:p>
        </p:txBody>
      </p:sp>
      <p:sp>
        <p:nvSpPr>
          <p:cNvPr id="32" name="TextBox 31"/>
          <p:cNvSpPr txBox="1"/>
          <p:nvPr/>
        </p:nvSpPr>
        <p:spPr>
          <a:xfrm>
            <a:off x="0" y="4800600"/>
            <a:ext cx="4419600" cy="954107"/>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many voices . one vision</a:t>
            </a:r>
          </a:p>
          <a:p>
            <a:pPr algn="ctr"/>
            <a:endParaRPr lang="en-US" sz="2800" b="1" dirty="0" smtClean="0">
              <a:solidFill>
                <a:schemeClr val="bg1"/>
              </a:solidFill>
              <a:effectLst>
                <a:outerShdw blurRad="38100" dist="38100" dir="2700000" algn="tl">
                  <a:srgbClr val="000000">
                    <a:alpha val="43137"/>
                  </a:srgbClr>
                </a:outerShdw>
              </a:effectLst>
            </a:endParaRPr>
          </a:p>
        </p:txBody>
      </p:sp>
      <p:sp>
        <p:nvSpPr>
          <p:cNvPr id="13" name="Footer Placeholder 12"/>
          <p:cNvSpPr>
            <a:spLocks noGrp="1"/>
          </p:cNvSpPr>
          <p:nvPr>
            <p:ph type="ftr" sz="quarter" idx="11"/>
          </p:nvPr>
        </p:nvSpPr>
        <p:spPr/>
        <p:txBody>
          <a:bodyPr/>
          <a:lstStyle/>
          <a:p>
            <a:r>
              <a:rPr lang="en-US" smtClean="0"/>
              <a:t>Effective Site Councils</a:t>
            </a:r>
            <a:endParaRPr lang="en-US"/>
          </a:p>
        </p:txBody>
      </p:sp>
    </p:spTree>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029200" y="381000"/>
            <a:ext cx="3810000" cy="2805063"/>
          </a:xfrm>
          <a:prstGeom prst="rect">
            <a:avLst/>
          </a:prstGeom>
          <a:noFill/>
        </p:spPr>
        <p:txBody>
          <a:bodyPr wrap="square" rtlCol="0">
            <a:spAutoFit/>
          </a:bodyPr>
          <a:lstStyle/>
          <a:p>
            <a:pPr>
              <a:lnSpc>
                <a:spcPct val="150000"/>
              </a:lnSpc>
            </a:pPr>
            <a:r>
              <a:rPr lang="en-US" sz="2400" b="1" dirty="0" smtClean="0">
                <a:solidFill>
                  <a:schemeClr val="bg1"/>
                </a:solidFill>
              </a:rPr>
              <a:t>An advisory group of parents , community members and school staff who meet with the school administrators.</a:t>
            </a:r>
          </a:p>
        </p:txBody>
      </p:sp>
      <p:sp>
        <p:nvSpPr>
          <p:cNvPr id="39" name="TextBox 38"/>
          <p:cNvSpPr txBox="1"/>
          <p:nvPr/>
        </p:nvSpPr>
        <p:spPr>
          <a:xfrm>
            <a:off x="5105400" y="3657600"/>
            <a:ext cx="3810000" cy="2308324"/>
          </a:xfrm>
          <a:prstGeom prst="rect">
            <a:avLst/>
          </a:prstGeom>
          <a:noFill/>
        </p:spPr>
        <p:txBody>
          <a:bodyPr wrap="square" rtlCol="0">
            <a:spAutoFit/>
          </a:bodyPr>
          <a:lstStyle/>
          <a:p>
            <a:pPr>
              <a:lnSpc>
                <a:spcPct val="150000"/>
              </a:lnSpc>
            </a:pPr>
            <a:r>
              <a:rPr lang="en-US" sz="2400" b="1" dirty="0" smtClean="0">
                <a:solidFill>
                  <a:schemeClr val="bg1"/>
                </a:solidFill>
              </a:rPr>
              <a:t>They discuss issues that directly impact school improvement and student learning..</a:t>
            </a:r>
          </a:p>
        </p:txBody>
      </p:sp>
      <p:sp>
        <p:nvSpPr>
          <p:cNvPr id="41" name="Rectangle 40"/>
          <p:cNvSpPr/>
          <p:nvPr/>
        </p:nvSpPr>
        <p:spPr>
          <a:xfrm>
            <a:off x="4724400" y="0"/>
            <a:ext cx="4419600" cy="3276600"/>
          </a:xfrm>
          <a:prstGeom prst="rect">
            <a:avLst/>
          </a:prstGeom>
          <a:solidFill>
            <a:srgbClr val="557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0" y="0"/>
            <a:ext cx="4419600"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724400" y="3581400"/>
            <a:ext cx="4419600" cy="3276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Paper_Explosions_by_pranallama.jpg"/>
          <p:cNvPicPr>
            <a:picLocks noChangeAspect="1"/>
          </p:cNvPicPr>
          <p:nvPr/>
        </p:nvPicPr>
        <p:blipFill>
          <a:blip r:embed="rId3" cstate="print"/>
          <a:stretch>
            <a:fillRect/>
          </a:stretch>
        </p:blipFill>
        <p:spPr>
          <a:xfrm>
            <a:off x="0" y="3581400"/>
            <a:ext cx="4419600" cy="3276600"/>
          </a:xfrm>
          <a:prstGeom prst="rect">
            <a:avLst/>
          </a:prstGeom>
          <a:ln>
            <a:noFill/>
          </a:ln>
        </p:spPr>
      </p:pic>
      <p:sp>
        <p:nvSpPr>
          <p:cNvPr id="6" name="TextBox 5"/>
          <p:cNvSpPr txBox="1"/>
          <p:nvPr/>
        </p:nvSpPr>
        <p:spPr>
          <a:xfrm>
            <a:off x="4724400" y="228600"/>
            <a:ext cx="441960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Site Council:</a:t>
            </a:r>
            <a:endParaRPr lang="en-US" sz="4800" b="1" dirty="0">
              <a:solidFill>
                <a:schemeClr val="bg1"/>
              </a:solidFill>
              <a:effectLst>
                <a:outerShdw blurRad="38100" dist="38100" dir="2700000" algn="tl">
                  <a:srgbClr val="000000">
                    <a:alpha val="43137"/>
                  </a:srgbClr>
                </a:outerShdw>
              </a:effectLst>
            </a:endParaRPr>
          </a:p>
        </p:txBody>
      </p:sp>
      <p:sp>
        <p:nvSpPr>
          <p:cNvPr id="45" name="TextBox 44"/>
          <p:cNvSpPr txBox="1"/>
          <p:nvPr/>
        </p:nvSpPr>
        <p:spPr>
          <a:xfrm>
            <a:off x="4724400" y="838200"/>
            <a:ext cx="4419600" cy="2246769"/>
          </a:xfrm>
          <a:prstGeom prst="rect">
            <a:avLst/>
          </a:prstGeom>
          <a:noFill/>
        </p:spPr>
        <p:txBody>
          <a:bodyPr wrap="square" rtlCol="0">
            <a:spAutoFit/>
          </a:bodyPr>
          <a:lstStyle/>
          <a:p>
            <a:pPr algn="ctr"/>
            <a:r>
              <a:rPr lang="en-US" sz="2800" b="1" dirty="0" smtClean="0"/>
              <a:t>An advisory group made up of parents, community members, and teachers </a:t>
            </a:r>
          </a:p>
          <a:p>
            <a:pPr algn="ctr"/>
            <a:r>
              <a:rPr lang="en-US" sz="2800" b="1" dirty="0" smtClean="0"/>
              <a:t>who meet with school administrators.</a:t>
            </a:r>
            <a:endParaRPr lang="en-US" sz="2800" b="1" dirty="0"/>
          </a:p>
        </p:txBody>
      </p:sp>
      <p:sp>
        <p:nvSpPr>
          <p:cNvPr id="47" name="TextBox 46"/>
          <p:cNvSpPr txBox="1"/>
          <p:nvPr/>
        </p:nvSpPr>
        <p:spPr>
          <a:xfrm>
            <a:off x="4724400" y="4495800"/>
            <a:ext cx="4419600" cy="1384995"/>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Site Councils discuss issues</a:t>
            </a:r>
          </a:p>
          <a:p>
            <a:pPr algn="ctr"/>
            <a:r>
              <a:rPr lang="en-US" sz="2800" b="1" dirty="0" smtClean="0">
                <a:solidFill>
                  <a:schemeClr val="bg1"/>
                </a:solidFill>
                <a:effectLst>
                  <a:outerShdw blurRad="38100" dist="38100" dir="2700000" algn="tl">
                    <a:srgbClr val="000000">
                      <a:alpha val="43137"/>
                    </a:srgbClr>
                  </a:outerShdw>
                </a:effectLst>
              </a:rPr>
              <a:t> that directly impact the </a:t>
            </a:r>
          </a:p>
          <a:p>
            <a:pPr algn="ctr"/>
            <a:r>
              <a:rPr lang="en-US" sz="2800" b="1" dirty="0" smtClean="0">
                <a:solidFill>
                  <a:schemeClr val="bg1"/>
                </a:solidFill>
                <a:effectLst>
                  <a:outerShdw blurRad="38100" dist="38100" dir="2700000" algn="tl">
                    <a:srgbClr val="000000">
                      <a:alpha val="43137"/>
                    </a:srgbClr>
                  </a:outerShdw>
                </a:effectLst>
              </a:rPr>
              <a:t>school and student learning.</a:t>
            </a:r>
            <a:endParaRPr lang="en-US" sz="2800" b="1" dirty="0">
              <a:solidFill>
                <a:schemeClr val="bg1"/>
              </a:solidFill>
              <a:effectLst>
                <a:outerShdw blurRad="38100" dist="38100" dir="2700000" algn="tl">
                  <a:srgbClr val="000000">
                    <a:alpha val="43137"/>
                  </a:srgbClr>
                </a:outerShdw>
              </a:effectLst>
            </a:endParaRPr>
          </a:p>
        </p:txBody>
      </p:sp>
      <p:pic>
        <p:nvPicPr>
          <p:cNvPr id="48" name="Picture 47" descr="Classroom_by_UTKAN.jpg"/>
          <p:cNvPicPr>
            <a:picLocks noChangeAspect="1"/>
          </p:cNvPicPr>
          <p:nvPr/>
        </p:nvPicPr>
        <p:blipFill>
          <a:blip r:embed="rId4" cstate="print"/>
          <a:srcRect b="20930"/>
          <a:stretch>
            <a:fillRect/>
          </a:stretch>
        </p:blipFill>
        <p:spPr>
          <a:xfrm>
            <a:off x="-1" y="0"/>
            <a:ext cx="4419601" cy="3276600"/>
          </a:xfrm>
          <a:prstGeom prst="rect">
            <a:avLst/>
          </a:prstGeom>
        </p:spPr>
      </p:pic>
      <p:sp>
        <p:nvSpPr>
          <p:cNvPr id="13" name="Footer Placeholder 12"/>
          <p:cNvSpPr>
            <a:spLocks noGrp="1"/>
          </p:cNvSpPr>
          <p:nvPr>
            <p:ph type="ftr" sz="quarter" idx="11"/>
          </p:nvPr>
        </p:nvSpPr>
        <p:spPr/>
        <p:txBody>
          <a:bodyPr/>
          <a:lstStyle/>
          <a:p>
            <a:r>
              <a:rPr lang="en-US" smtClean="0"/>
              <a:t>Effective Site Councils</a:t>
            </a:r>
            <a:endParaRPr lang="en-US"/>
          </a:p>
        </p:txBody>
      </p:sp>
    </p:spTree>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029200" y="381000"/>
            <a:ext cx="3810000" cy="2805063"/>
          </a:xfrm>
          <a:prstGeom prst="rect">
            <a:avLst/>
          </a:prstGeom>
          <a:noFill/>
        </p:spPr>
        <p:txBody>
          <a:bodyPr wrap="square" rtlCol="0">
            <a:spAutoFit/>
          </a:bodyPr>
          <a:lstStyle/>
          <a:p>
            <a:pPr>
              <a:lnSpc>
                <a:spcPct val="150000"/>
              </a:lnSpc>
            </a:pPr>
            <a:r>
              <a:rPr lang="en-US" sz="2400" b="1" dirty="0" smtClean="0">
                <a:solidFill>
                  <a:schemeClr val="bg1"/>
                </a:solidFill>
              </a:rPr>
              <a:t>An advisory group of parents , community members and school staff who meet with the school administrators.</a:t>
            </a:r>
          </a:p>
        </p:txBody>
      </p:sp>
      <p:sp>
        <p:nvSpPr>
          <p:cNvPr id="36" name="TextBox 35"/>
          <p:cNvSpPr txBox="1"/>
          <p:nvPr/>
        </p:nvSpPr>
        <p:spPr>
          <a:xfrm>
            <a:off x="5105400" y="3657600"/>
            <a:ext cx="3810000" cy="2308324"/>
          </a:xfrm>
          <a:prstGeom prst="rect">
            <a:avLst/>
          </a:prstGeom>
          <a:noFill/>
        </p:spPr>
        <p:txBody>
          <a:bodyPr wrap="square" rtlCol="0">
            <a:spAutoFit/>
          </a:bodyPr>
          <a:lstStyle/>
          <a:p>
            <a:pPr>
              <a:lnSpc>
                <a:spcPct val="150000"/>
              </a:lnSpc>
            </a:pPr>
            <a:r>
              <a:rPr lang="en-US" sz="2400" b="1" dirty="0" smtClean="0">
                <a:solidFill>
                  <a:schemeClr val="bg1"/>
                </a:solidFill>
              </a:rPr>
              <a:t>They discuss issues that directly impact school improvement and student learning..</a:t>
            </a:r>
          </a:p>
        </p:txBody>
      </p:sp>
      <p:sp>
        <p:nvSpPr>
          <p:cNvPr id="37" name="Rectangle 36"/>
          <p:cNvSpPr/>
          <p:nvPr/>
        </p:nvSpPr>
        <p:spPr>
          <a:xfrm>
            <a:off x="4724400" y="0"/>
            <a:ext cx="4419600" cy="3276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0" y="0"/>
            <a:ext cx="4419600"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724400" y="3581400"/>
            <a:ext cx="4419600" cy="3276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Paper_Explosions_by_pranallama.jpg"/>
          <p:cNvPicPr>
            <a:picLocks noChangeAspect="1"/>
          </p:cNvPicPr>
          <p:nvPr/>
        </p:nvPicPr>
        <p:blipFill>
          <a:blip r:embed="rId3" cstate="print"/>
          <a:stretch>
            <a:fillRect/>
          </a:stretch>
        </p:blipFill>
        <p:spPr>
          <a:xfrm>
            <a:off x="0" y="0"/>
            <a:ext cx="4419600" cy="3276600"/>
          </a:xfrm>
          <a:prstGeom prst="rect">
            <a:avLst/>
          </a:prstGeom>
          <a:ln>
            <a:noFill/>
          </a:ln>
        </p:spPr>
      </p:pic>
      <p:sp>
        <p:nvSpPr>
          <p:cNvPr id="43" name="TextBox 42"/>
          <p:cNvSpPr txBox="1"/>
          <p:nvPr/>
        </p:nvSpPr>
        <p:spPr>
          <a:xfrm>
            <a:off x="4724400" y="304800"/>
            <a:ext cx="4419600" cy="2677656"/>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State and District policy requires all schools to have a Site Council that meets regularly throughout the school year to work towards school improvement.</a:t>
            </a:r>
            <a:endParaRPr lang="en-US" sz="2800" b="1" dirty="0">
              <a:solidFill>
                <a:schemeClr val="bg1"/>
              </a:solidFill>
              <a:effectLst>
                <a:outerShdw blurRad="38100" dist="38100" dir="2700000" algn="tl">
                  <a:srgbClr val="000000">
                    <a:alpha val="43137"/>
                  </a:srgbClr>
                </a:outerShdw>
              </a:effectLst>
            </a:endParaRPr>
          </a:p>
        </p:txBody>
      </p:sp>
      <p:sp>
        <p:nvSpPr>
          <p:cNvPr id="46" name="Rectangle 45"/>
          <p:cNvSpPr/>
          <p:nvPr/>
        </p:nvSpPr>
        <p:spPr>
          <a:xfrm>
            <a:off x="0" y="3581400"/>
            <a:ext cx="4419600" cy="3276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law The_long_arm_of_the_law_by_Flixie.jpg"/>
          <p:cNvPicPr>
            <a:picLocks noChangeAspect="1"/>
          </p:cNvPicPr>
          <p:nvPr/>
        </p:nvPicPr>
        <p:blipFill>
          <a:blip r:embed="rId4" cstate="print"/>
          <a:srcRect l="8968" t="18670" r="2804" b="5956"/>
          <a:stretch>
            <a:fillRect/>
          </a:stretch>
        </p:blipFill>
        <p:spPr>
          <a:xfrm>
            <a:off x="0" y="3581400"/>
            <a:ext cx="9144000" cy="3276600"/>
          </a:xfrm>
          <a:prstGeom prst="rect">
            <a:avLst/>
          </a:prstGeom>
        </p:spPr>
      </p:pic>
      <p:sp>
        <p:nvSpPr>
          <p:cNvPr id="6" name="TextBox 5"/>
          <p:cNvSpPr txBox="1"/>
          <p:nvPr/>
        </p:nvSpPr>
        <p:spPr>
          <a:xfrm>
            <a:off x="0" y="3581400"/>
            <a:ext cx="9144000" cy="830997"/>
          </a:xfrm>
          <a:prstGeom prst="rect">
            <a:avLst/>
          </a:prstGeom>
          <a:noFill/>
        </p:spPr>
        <p:txBody>
          <a:bodyPr wrap="square" rtlCol="0">
            <a:spAutoFit/>
          </a:bodyPr>
          <a:lstStyle/>
          <a:p>
            <a:pPr algn="ctr"/>
            <a:r>
              <a:rPr lang="en-US" sz="4800" b="1" dirty="0" smtClean="0">
                <a:solidFill>
                  <a:srgbClr val="CE98CB"/>
                </a:solidFill>
                <a:effectLst>
                  <a:outerShdw blurRad="38100" dist="38100" dir="2700000" algn="tl">
                    <a:srgbClr val="000000">
                      <a:alpha val="43137"/>
                    </a:srgbClr>
                  </a:outerShdw>
                </a:effectLst>
              </a:rPr>
              <a:t>Site Councils are Mandated</a:t>
            </a:r>
            <a:endParaRPr lang="en-US" sz="4800" b="1" dirty="0">
              <a:solidFill>
                <a:srgbClr val="CE98CB"/>
              </a:solidFill>
              <a:effectLst>
                <a:outerShdw blurRad="38100" dist="38100" dir="2700000" algn="tl">
                  <a:srgbClr val="000000">
                    <a:alpha val="43137"/>
                  </a:srgbClr>
                </a:outerShdw>
              </a:effectLst>
            </a:endParaRPr>
          </a:p>
        </p:txBody>
      </p:sp>
      <p:sp>
        <p:nvSpPr>
          <p:cNvPr id="13" name="Footer Placeholder 12"/>
          <p:cNvSpPr>
            <a:spLocks noGrp="1"/>
          </p:cNvSpPr>
          <p:nvPr>
            <p:ph type="ftr" sz="quarter" idx="11"/>
          </p:nvPr>
        </p:nvSpPr>
        <p:spPr/>
        <p:txBody>
          <a:bodyPr/>
          <a:lstStyle/>
          <a:p>
            <a:r>
              <a:rPr lang="en-US" smtClean="0"/>
              <a:t>Effective Site Councils</a:t>
            </a:r>
            <a:endParaRPr lang="en-US"/>
          </a:p>
        </p:txBody>
      </p:sp>
    </p:spTree>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724400" y="0"/>
            <a:ext cx="4419600"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0" y="5334000"/>
            <a:ext cx="9144000" cy="954107"/>
          </a:xfrm>
          <a:prstGeom prst="rect">
            <a:avLst/>
          </a:prstGeom>
          <a:noFill/>
        </p:spPr>
        <p:txBody>
          <a:bodyPr wrap="square" rtlCol="0">
            <a:spAutoFit/>
          </a:bodyPr>
          <a:lstStyle/>
          <a:p>
            <a:pPr algn="ctr"/>
            <a:r>
              <a:rPr lang="en-US" sz="2800" b="1" dirty="0" smtClean="0">
                <a:solidFill>
                  <a:schemeClr val="bg1"/>
                </a:solidFill>
              </a:rPr>
              <a:t>State and district policy require </a:t>
            </a:r>
          </a:p>
          <a:p>
            <a:pPr algn="ctr"/>
            <a:r>
              <a:rPr lang="en-US" sz="2800" b="1" dirty="0" smtClean="0">
                <a:solidFill>
                  <a:schemeClr val="bg1"/>
                </a:solidFill>
              </a:rPr>
              <a:t>schools to have site councils.</a:t>
            </a:r>
            <a:endParaRPr lang="en-US" sz="2800" b="1" dirty="0">
              <a:solidFill>
                <a:schemeClr val="bg1"/>
              </a:solidFill>
            </a:endParaRPr>
          </a:p>
        </p:txBody>
      </p:sp>
      <p:sp>
        <p:nvSpPr>
          <p:cNvPr id="34" name="Rectangle 3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0" y="0"/>
            <a:ext cx="4419600" cy="3276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724400" y="3581400"/>
            <a:ext cx="4419600"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0" y="3581400"/>
            <a:ext cx="4419600" cy="3276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724400" y="381000"/>
            <a:ext cx="4419600" cy="1569660"/>
          </a:xfrm>
          <a:prstGeom prst="rect">
            <a:avLst/>
          </a:prstGeom>
          <a:noFill/>
        </p:spPr>
        <p:txBody>
          <a:bodyPr wrap="square" rtlCol="0">
            <a:spAutoFit/>
          </a:bodyPr>
          <a:lstStyle/>
          <a:p>
            <a:pPr algn="ctr"/>
            <a:r>
              <a:rPr lang="en-US" sz="4800" b="1" dirty="0" smtClean="0">
                <a:solidFill>
                  <a:srgbClr val="00B0F0"/>
                </a:solidFill>
              </a:rPr>
              <a:t>Who can serve on Site Council?</a:t>
            </a:r>
            <a:endParaRPr lang="en-US" sz="4800" b="1" dirty="0">
              <a:solidFill>
                <a:srgbClr val="00B0F0"/>
              </a:solidFill>
            </a:endParaRPr>
          </a:p>
        </p:txBody>
      </p:sp>
      <p:sp>
        <p:nvSpPr>
          <p:cNvPr id="41" name="TextBox 40"/>
          <p:cNvSpPr txBox="1"/>
          <p:nvPr/>
        </p:nvSpPr>
        <p:spPr>
          <a:xfrm>
            <a:off x="4800600" y="2362200"/>
            <a:ext cx="3962400" cy="3970318"/>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A Site Council should include parents, community and business members, teachers, and administrators.</a:t>
            </a:r>
          </a:p>
          <a:p>
            <a:pPr algn="ctr"/>
            <a:endParaRPr lang="en-US" sz="2800" b="1" dirty="0" smtClean="0">
              <a:solidFill>
                <a:schemeClr val="bg1"/>
              </a:solidFill>
              <a:effectLst>
                <a:outerShdw blurRad="38100" dist="38100" dir="2700000" algn="tl">
                  <a:srgbClr val="000000">
                    <a:alpha val="43137"/>
                  </a:srgbClr>
                </a:outerShdw>
              </a:effectLst>
            </a:endParaRPr>
          </a:p>
          <a:p>
            <a:pPr algn="ctr"/>
            <a:r>
              <a:rPr lang="en-US" sz="2800" b="1" dirty="0" smtClean="0">
                <a:solidFill>
                  <a:schemeClr val="bg1"/>
                </a:solidFill>
                <a:effectLst>
                  <a:outerShdw blurRad="38100" dist="38100" dir="2700000" algn="tl">
                    <a:srgbClr val="000000">
                      <a:alpha val="43137"/>
                    </a:srgbClr>
                  </a:outerShdw>
                </a:effectLst>
              </a:rPr>
              <a:t>Students are often included in middle and high school.</a:t>
            </a:r>
            <a:endParaRPr lang="en-US" sz="2800" b="1" dirty="0">
              <a:solidFill>
                <a:schemeClr val="bg1"/>
              </a:solidFill>
              <a:effectLst>
                <a:outerShdw blurRad="38100" dist="38100" dir="2700000" algn="tl">
                  <a:srgbClr val="000000">
                    <a:alpha val="43137"/>
                  </a:srgbClr>
                </a:outerShdw>
              </a:effectLst>
            </a:endParaRPr>
          </a:p>
        </p:txBody>
      </p:sp>
      <p:pic>
        <p:nvPicPr>
          <p:cNvPr id="45" name="Picture 44" descr="Paper_Explosions_by_pranallama.jpg"/>
          <p:cNvPicPr>
            <a:picLocks noChangeAspect="1"/>
          </p:cNvPicPr>
          <p:nvPr/>
        </p:nvPicPr>
        <p:blipFill>
          <a:blip r:embed="rId3" cstate="print"/>
          <a:stretch>
            <a:fillRect/>
          </a:stretch>
        </p:blipFill>
        <p:spPr>
          <a:xfrm>
            <a:off x="0" y="0"/>
            <a:ext cx="4419600" cy="3276600"/>
          </a:xfrm>
          <a:prstGeom prst="rect">
            <a:avLst/>
          </a:prstGeom>
          <a:ln>
            <a:noFill/>
          </a:ln>
        </p:spPr>
      </p:pic>
      <p:pic>
        <p:nvPicPr>
          <p:cNvPr id="3076" name="Picture 4" descr="C:\Documents and Settings\rcook\Local Settings\Temporary Internet Files\Content.IE5\U0TURH27\MP900382697[1].jpg"/>
          <p:cNvPicPr>
            <a:picLocks noChangeAspect="1" noChangeArrowheads="1"/>
          </p:cNvPicPr>
          <p:nvPr/>
        </p:nvPicPr>
        <p:blipFill>
          <a:blip r:embed="rId4" cstate="print"/>
          <a:srcRect/>
          <a:stretch>
            <a:fillRect/>
          </a:stretch>
        </p:blipFill>
        <p:spPr bwMode="auto">
          <a:xfrm>
            <a:off x="0" y="3581400"/>
            <a:ext cx="4419600" cy="3276600"/>
          </a:xfrm>
          <a:prstGeom prst="rect">
            <a:avLst/>
          </a:prstGeom>
          <a:noFill/>
        </p:spPr>
      </p:pic>
      <p:sp>
        <p:nvSpPr>
          <p:cNvPr id="12" name="Footer Placeholder 11"/>
          <p:cNvSpPr>
            <a:spLocks noGrp="1"/>
          </p:cNvSpPr>
          <p:nvPr>
            <p:ph type="ftr" sz="quarter" idx="11"/>
          </p:nvPr>
        </p:nvSpPr>
        <p:spPr/>
        <p:txBody>
          <a:bodyPr/>
          <a:lstStyle/>
          <a:p>
            <a:r>
              <a:rPr lang="en-US" smtClean="0"/>
              <a:t>Effective Site Councils</a:t>
            </a:r>
            <a:endParaRPr lang="en-US"/>
          </a:p>
        </p:txBody>
      </p:sp>
    </p:spTree>
  </p:cSld>
  <p:clrMapOvr>
    <a:masterClrMapping/>
  </p:clrMapOvr>
  <p:transition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0" y="5334000"/>
            <a:ext cx="9144000" cy="954107"/>
          </a:xfrm>
          <a:prstGeom prst="rect">
            <a:avLst/>
          </a:prstGeom>
          <a:noFill/>
        </p:spPr>
        <p:txBody>
          <a:bodyPr wrap="square" rtlCol="0">
            <a:spAutoFit/>
          </a:bodyPr>
          <a:lstStyle/>
          <a:p>
            <a:pPr algn="ctr"/>
            <a:r>
              <a:rPr lang="en-US" sz="2800" b="1" dirty="0" smtClean="0">
                <a:solidFill>
                  <a:schemeClr val="bg1"/>
                </a:solidFill>
              </a:rPr>
              <a:t>State and district policy require </a:t>
            </a:r>
          </a:p>
          <a:p>
            <a:pPr algn="ctr"/>
            <a:r>
              <a:rPr lang="en-US" sz="2800" b="1" dirty="0" smtClean="0">
                <a:solidFill>
                  <a:schemeClr val="bg1"/>
                </a:solidFill>
              </a:rPr>
              <a:t>schools to have site councils.</a:t>
            </a:r>
            <a:endParaRPr lang="en-US" sz="2800" b="1" dirty="0">
              <a:solidFill>
                <a:schemeClr val="bg1"/>
              </a:solidFill>
            </a:endParaRPr>
          </a:p>
        </p:txBody>
      </p:sp>
      <p:sp>
        <p:nvSpPr>
          <p:cNvPr id="34" name="Rectangle 3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029200" y="381000"/>
            <a:ext cx="3810000" cy="2805063"/>
          </a:xfrm>
          <a:prstGeom prst="rect">
            <a:avLst/>
          </a:prstGeom>
          <a:noFill/>
        </p:spPr>
        <p:txBody>
          <a:bodyPr wrap="square" rtlCol="0">
            <a:spAutoFit/>
          </a:bodyPr>
          <a:lstStyle/>
          <a:p>
            <a:pPr>
              <a:lnSpc>
                <a:spcPct val="150000"/>
              </a:lnSpc>
            </a:pPr>
            <a:r>
              <a:rPr lang="en-US" sz="2400" b="1" dirty="0" smtClean="0">
                <a:solidFill>
                  <a:schemeClr val="bg1"/>
                </a:solidFill>
              </a:rPr>
              <a:t>An advisory group of parents , community members and school staff who meet with the school administrators.</a:t>
            </a:r>
          </a:p>
        </p:txBody>
      </p:sp>
      <p:sp>
        <p:nvSpPr>
          <p:cNvPr id="36" name="TextBox 35"/>
          <p:cNvSpPr txBox="1"/>
          <p:nvPr/>
        </p:nvSpPr>
        <p:spPr>
          <a:xfrm>
            <a:off x="5105400" y="3657600"/>
            <a:ext cx="3810000" cy="2308324"/>
          </a:xfrm>
          <a:prstGeom prst="rect">
            <a:avLst/>
          </a:prstGeom>
          <a:noFill/>
        </p:spPr>
        <p:txBody>
          <a:bodyPr wrap="square" rtlCol="0">
            <a:spAutoFit/>
          </a:bodyPr>
          <a:lstStyle/>
          <a:p>
            <a:pPr>
              <a:lnSpc>
                <a:spcPct val="150000"/>
              </a:lnSpc>
            </a:pPr>
            <a:r>
              <a:rPr lang="en-US" sz="2400" b="1" dirty="0" smtClean="0">
                <a:solidFill>
                  <a:schemeClr val="bg1"/>
                </a:solidFill>
              </a:rPr>
              <a:t>They discuss issues that directly impact school improvement and student learning..</a:t>
            </a:r>
          </a:p>
        </p:txBody>
      </p:sp>
      <p:sp>
        <p:nvSpPr>
          <p:cNvPr id="37" name="Rectangle 36"/>
          <p:cNvSpPr/>
          <p:nvPr/>
        </p:nvSpPr>
        <p:spPr>
          <a:xfrm>
            <a:off x="4724400" y="0"/>
            <a:ext cx="4419600" cy="3276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0" y="0"/>
            <a:ext cx="4419600"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724400" y="3581400"/>
            <a:ext cx="4419600" cy="3276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Paper_Explosions_by_pranallama.jpg"/>
          <p:cNvPicPr>
            <a:picLocks noChangeAspect="1"/>
          </p:cNvPicPr>
          <p:nvPr/>
        </p:nvPicPr>
        <p:blipFill>
          <a:blip r:embed="rId3" cstate="print"/>
          <a:stretch>
            <a:fillRect/>
          </a:stretch>
        </p:blipFill>
        <p:spPr>
          <a:xfrm>
            <a:off x="4724400" y="0"/>
            <a:ext cx="4419600" cy="3276600"/>
          </a:xfrm>
          <a:prstGeom prst="rect">
            <a:avLst/>
          </a:prstGeom>
          <a:ln>
            <a:noFill/>
          </a:ln>
        </p:spPr>
      </p:pic>
      <p:sp>
        <p:nvSpPr>
          <p:cNvPr id="46" name="Rectangle 45"/>
          <p:cNvSpPr/>
          <p:nvPr/>
        </p:nvSpPr>
        <p:spPr>
          <a:xfrm>
            <a:off x="0" y="3581400"/>
            <a:ext cx="4419600" cy="3276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meet1.jpg"/>
          <p:cNvPicPr>
            <a:picLocks noChangeAspect="1"/>
          </p:cNvPicPr>
          <p:nvPr/>
        </p:nvPicPr>
        <p:blipFill>
          <a:blip r:embed="rId4" cstate="print"/>
          <a:srcRect l="2882" t="1622" r="4878" b="3494"/>
          <a:stretch>
            <a:fillRect/>
          </a:stretch>
        </p:blipFill>
        <p:spPr>
          <a:xfrm>
            <a:off x="0" y="0"/>
            <a:ext cx="4419600" cy="6858000"/>
          </a:xfrm>
          <a:prstGeom prst="rect">
            <a:avLst/>
          </a:prstGeom>
        </p:spPr>
      </p:pic>
      <p:sp>
        <p:nvSpPr>
          <p:cNvPr id="45" name="TextBox 44"/>
          <p:cNvSpPr txBox="1"/>
          <p:nvPr/>
        </p:nvSpPr>
        <p:spPr>
          <a:xfrm>
            <a:off x="4724400" y="3749457"/>
            <a:ext cx="44196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Membership should </a:t>
            </a:r>
          </a:p>
          <a:p>
            <a:pPr algn="ctr"/>
            <a:r>
              <a:rPr lang="en-US" sz="2800" b="1" dirty="0" smtClean="0">
                <a:effectLst>
                  <a:outerShdw blurRad="38100" dist="38100" dir="2700000" algn="tl">
                    <a:srgbClr val="000000">
                      <a:alpha val="43137"/>
                    </a:srgbClr>
                  </a:outerShdw>
                </a:effectLst>
              </a:rPr>
              <a:t>reflect the wonderful diversity of our schools. Consider culture, </a:t>
            </a:r>
          </a:p>
          <a:p>
            <a:pPr algn="ctr"/>
            <a:r>
              <a:rPr lang="en-US" sz="2800" b="1" dirty="0" smtClean="0">
                <a:effectLst>
                  <a:outerShdw blurRad="38100" dist="38100" dir="2700000" algn="tl">
                    <a:srgbClr val="000000">
                      <a:alpha val="43137"/>
                    </a:srgbClr>
                  </a:outerShdw>
                </a:effectLst>
              </a:rPr>
              <a:t>language, special needs, grade levels…</a:t>
            </a:r>
            <a:endParaRPr lang="en-US" sz="2800" b="1" dirty="0">
              <a:effectLst>
                <a:outerShdw blurRad="38100" dist="38100" dir="2700000" algn="tl">
                  <a:srgbClr val="000000">
                    <a:alpha val="43137"/>
                  </a:srgbClr>
                </a:outerShdw>
              </a:effectLst>
            </a:endParaRPr>
          </a:p>
        </p:txBody>
      </p:sp>
      <p:sp>
        <p:nvSpPr>
          <p:cNvPr id="47" name="TextBox 46"/>
          <p:cNvSpPr txBox="1"/>
          <p:nvPr/>
        </p:nvSpPr>
        <p:spPr>
          <a:xfrm>
            <a:off x="0" y="0"/>
            <a:ext cx="4419600" cy="2308324"/>
          </a:xfrm>
          <a:prstGeom prst="rect">
            <a:avLst/>
          </a:prstGeom>
          <a:noFill/>
        </p:spPr>
        <p:txBody>
          <a:bodyPr wrap="square" rtlCol="0">
            <a:spAutoFit/>
          </a:bodyPr>
          <a:lstStyle/>
          <a:p>
            <a:pPr algn="ctr"/>
            <a:r>
              <a:rPr lang="en-US" sz="4800" b="1" dirty="0" smtClean="0"/>
              <a:t>What should a Site Council </a:t>
            </a:r>
          </a:p>
          <a:p>
            <a:pPr algn="ctr"/>
            <a:r>
              <a:rPr lang="en-US" sz="4800" b="1" dirty="0" smtClean="0"/>
              <a:t>look like?</a:t>
            </a:r>
            <a:endParaRPr lang="en-US" sz="4800" b="1" dirty="0"/>
          </a:p>
        </p:txBody>
      </p:sp>
      <p:sp>
        <p:nvSpPr>
          <p:cNvPr id="14" name="Footer Placeholder 13"/>
          <p:cNvSpPr>
            <a:spLocks noGrp="1"/>
          </p:cNvSpPr>
          <p:nvPr>
            <p:ph type="ftr" sz="quarter" idx="11"/>
          </p:nvPr>
        </p:nvSpPr>
        <p:spPr/>
        <p:txBody>
          <a:bodyPr/>
          <a:lstStyle/>
          <a:p>
            <a:r>
              <a:rPr lang="en-US" smtClean="0"/>
              <a:t>Effective Site Councils</a:t>
            </a:r>
            <a:endParaRPr lang="en-US"/>
          </a:p>
        </p:txBody>
      </p:sp>
    </p:spTree>
  </p:cSld>
  <p:clrMapOvr>
    <a:masterClrMapping/>
  </p:clrMapOvr>
  <p:transition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0" y="5334000"/>
            <a:ext cx="9144000" cy="954107"/>
          </a:xfrm>
          <a:prstGeom prst="rect">
            <a:avLst/>
          </a:prstGeom>
          <a:noFill/>
        </p:spPr>
        <p:txBody>
          <a:bodyPr wrap="square" rtlCol="0">
            <a:spAutoFit/>
          </a:bodyPr>
          <a:lstStyle/>
          <a:p>
            <a:pPr algn="ctr"/>
            <a:r>
              <a:rPr lang="en-US" sz="2800" b="1" dirty="0" smtClean="0">
                <a:solidFill>
                  <a:schemeClr val="bg1"/>
                </a:solidFill>
              </a:rPr>
              <a:t>State and district policy require </a:t>
            </a:r>
          </a:p>
          <a:p>
            <a:pPr algn="ctr"/>
            <a:r>
              <a:rPr lang="en-US" sz="2800" b="1" dirty="0" smtClean="0">
                <a:solidFill>
                  <a:schemeClr val="bg1"/>
                </a:solidFill>
              </a:rPr>
              <a:t>schools to have site councils.</a:t>
            </a:r>
            <a:endParaRPr lang="en-US" sz="2800" b="1" dirty="0">
              <a:solidFill>
                <a:schemeClr val="bg1"/>
              </a:solidFill>
            </a:endParaRPr>
          </a:p>
        </p:txBody>
      </p:sp>
      <p:sp>
        <p:nvSpPr>
          <p:cNvPr id="34" name="Rectangle 3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029200" y="381000"/>
            <a:ext cx="3810000" cy="2805063"/>
          </a:xfrm>
          <a:prstGeom prst="rect">
            <a:avLst/>
          </a:prstGeom>
          <a:noFill/>
        </p:spPr>
        <p:txBody>
          <a:bodyPr wrap="square" rtlCol="0">
            <a:spAutoFit/>
          </a:bodyPr>
          <a:lstStyle/>
          <a:p>
            <a:pPr>
              <a:lnSpc>
                <a:spcPct val="150000"/>
              </a:lnSpc>
            </a:pPr>
            <a:r>
              <a:rPr lang="en-US" sz="2400" b="1" dirty="0" smtClean="0">
                <a:solidFill>
                  <a:schemeClr val="bg1"/>
                </a:solidFill>
              </a:rPr>
              <a:t>An advisory group of parents , community members and school staff who meet with the school administrators.</a:t>
            </a:r>
          </a:p>
        </p:txBody>
      </p:sp>
      <p:sp>
        <p:nvSpPr>
          <p:cNvPr id="37" name="Rectangle 36"/>
          <p:cNvSpPr/>
          <p:nvPr/>
        </p:nvSpPr>
        <p:spPr>
          <a:xfrm>
            <a:off x="4724400" y="0"/>
            <a:ext cx="4419600" cy="3276600"/>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0" y="0"/>
            <a:ext cx="4419600" cy="3276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724400" y="3581400"/>
            <a:ext cx="4419600" cy="3276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Paper_Explosions_by_pranallama.jpg"/>
          <p:cNvPicPr>
            <a:picLocks noChangeAspect="1"/>
          </p:cNvPicPr>
          <p:nvPr/>
        </p:nvPicPr>
        <p:blipFill>
          <a:blip r:embed="rId3" cstate="print"/>
          <a:stretch>
            <a:fillRect/>
          </a:stretch>
        </p:blipFill>
        <p:spPr>
          <a:xfrm>
            <a:off x="4724400" y="3581400"/>
            <a:ext cx="4419600" cy="3276600"/>
          </a:xfrm>
          <a:prstGeom prst="rect">
            <a:avLst/>
          </a:prstGeom>
          <a:ln>
            <a:noFill/>
          </a:ln>
        </p:spPr>
      </p:pic>
      <p:sp>
        <p:nvSpPr>
          <p:cNvPr id="46" name="Rectangle 45"/>
          <p:cNvSpPr/>
          <p:nvPr/>
        </p:nvSpPr>
        <p:spPr>
          <a:xfrm>
            <a:off x="0" y="3581400"/>
            <a:ext cx="4419600" cy="3276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0" y="716340"/>
            <a:ext cx="4419600" cy="1569660"/>
          </a:xfrm>
          <a:prstGeom prst="rect">
            <a:avLst/>
          </a:prstGeom>
          <a:noFill/>
        </p:spPr>
        <p:txBody>
          <a:bodyPr wrap="square" rtlCol="0">
            <a:spAutoFit/>
          </a:bodyPr>
          <a:lstStyle/>
          <a:p>
            <a:pPr algn="ctr"/>
            <a:r>
              <a:rPr lang="en-US" sz="4800" b="1" dirty="0" smtClean="0"/>
              <a:t>What about LEADERSHIP?</a:t>
            </a:r>
            <a:endParaRPr lang="en-US" sz="4800" b="1" dirty="0"/>
          </a:p>
        </p:txBody>
      </p:sp>
      <p:sp>
        <p:nvSpPr>
          <p:cNvPr id="48" name="TextBox 47"/>
          <p:cNvSpPr txBox="1"/>
          <p:nvPr/>
        </p:nvSpPr>
        <p:spPr>
          <a:xfrm>
            <a:off x="4724400" y="304800"/>
            <a:ext cx="4419600" cy="3539430"/>
          </a:xfrm>
          <a:prstGeom prst="rect">
            <a:avLst/>
          </a:prstGeom>
          <a:noFill/>
        </p:spPr>
        <p:txBody>
          <a:bodyPr wrap="square" rtlCol="0">
            <a:spAutoFit/>
          </a:bodyPr>
          <a:lstStyle/>
          <a:p>
            <a:pPr algn="ctr"/>
            <a:r>
              <a:rPr lang="en-US" sz="2800" b="1" dirty="0" smtClean="0"/>
              <a:t>Ideally, a parent or community member should serve as the chairperson. </a:t>
            </a:r>
          </a:p>
          <a:p>
            <a:pPr algn="ctr"/>
            <a:r>
              <a:rPr lang="en-US" sz="2800" b="1" dirty="0" smtClean="0"/>
              <a:t>The chairperson works closely with the principal</a:t>
            </a:r>
          </a:p>
          <a:p>
            <a:pPr algn="ctr"/>
            <a:r>
              <a:rPr lang="en-US" sz="2800" b="1" dirty="0" smtClean="0"/>
              <a:t>to build an agenda.</a:t>
            </a:r>
          </a:p>
          <a:p>
            <a:pPr algn="ctr"/>
            <a:endParaRPr lang="en-US" sz="2800" b="1" dirty="0" smtClean="0"/>
          </a:p>
          <a:p>
            <a:pPr algn="ctr"/>
            <a:endParaRPr lang="en-US" sz="2800" dirty="0"/>
          </a:p>
        </p:txBody>
      </p:sp>
      <p:pic>
        <p:nvPicPr>
          <p:cNvPr id="49" name="Picture 48" descr="apples 05c9801e9bfe0166f4eda9873aeef630.jpg"/>
          <p:cNvPicPr>
            <a:picLocks noChangeAspect="1"/>
          </p:cNvPicPr>
          <p:nvPr/>
        </p:nvPicPr>
        <p:blipFill>
          <a:blip r:embed="rId4" cstate="print"/>
          <a:srcRect l="5844" t="10000" r="5781" b="6667"/>
          <a:stretch>
            <a:fillRect/>
          </a:stretch>
        </p:blipFill>
        <p:spPr>
          <a:xfrm>
            <a:off x="0" y="3581400"/>
            <a:ext cx="4419600" cy="3276600"/>
          </a:xfrm>
          <a:prstGeom prst="rect">
            <a:avLst/>
          </a:prstGeom>
        </p:spPr>
      </p:pic>
      <p:sp>
        <p:nvSpPr>
          <p:cNvPr id="13" name="Footer Placeholder 12"/>
          <p:cNvSpPr>
            <a:spLocks noGrp="1"/>
          </p:cNvSpPr>
          <p:nvPr>
            <p:ph type="ftr" sz="quarter" idx="11"/>
          </p:nvPr>
        </p:nvSpPr>
        <p:spPr/>
        <p:txBody>
          <a:bodyPr/>
          <a:lstStyle/>
          <a:p>
            <a:r>
              <a:rPr lang="en-US" smtClean="0"/>
              <a:t>Effective Site Councils</a:t>
            </a:r>
            <a:endParaRPr lang="en-US"/>
          </a:p>
        </p:txBody>
      </p:sp>
    </p:spTree>
  </p:cSld>
  <p:clrMapOvr>
    <a:masterClrMapping/>
  </p:clrMapOvr>
  <p:transition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724400" y="0"/>
            <a:ext cx="4419600"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0" y="5334000"/>
            <a:ext cx="9144000" cy="954107"/>
          </a:xfrm>
          <a:prstGeom prst="rect">
            <a:avLst/>
          </a:prstGeom>
          <a:noFill/>
        </p:spPr>
        <p:txBody>
          <a:bodyPr wrap="square" rtlCol="0">
            <a:spAutoFit/>
          </a:bodyPr>
          <a:lstStyle/>
          <a:p>
            <a:pPr algn="ctr"/>
            <a:r>
              <a:rPr lang="en-US" sz="2800" b="1" dirty="0" smtClean="0">
                <a:solidFill>
                  <a:schemeClr val="bg1"/>
                </a:solidFill>
              </a:rPr>
              <a:t>State and district policy require </a:t>
            </a:r>
          </a:p>
          <a:p>
            <a:pPr algn="ctr"/>
            <a:r>
              <a:rPr lang="en-US" sz="2800" b="1" dirty="0" smtClean="0">
                <a:solidFill>
                  <a:schemeClr val="bg1"/>
                </a:solidFill>
              </a:rPr>
              <a:t>schools to have site councils.</a:t>
            </a:r>
            <a:endParaRPr lang="en-US" sz="2800" b="1" dirty="0">
              <a:solidFill>
                <a:schemeClr val="bg1"/>
              </a:solidFill>
            </a:endParaRPr>
          </a:p>
        </p:txBody>
      </p:sp>
      <p:sp>
        <p:nvSpPr>
          <p:cNvPr id="34" name="Rectangle 3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0" y="0"/>
            <a:ext cx="4419600"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724400" y="3581400"/>
            <a:ext cx="4419600"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0" y="3581400"/>
            <a:ext cx="4419600"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0" y="457200"/>
            <a:ext cx="4419600" cy="1569660"/>
          </a:xfrm>
          <a:prstGeom prst="rect">
            <a:avLst/>
          </a:prstGeom>
          <a:noFill/>
        </p:spPr>
        <p:txBody>
          <a:bodyPr wrap="square" rtlCol="0">
            <a:spAutoFit/>
          </a:bodyPr>
          <a:lstStyle/>
          <a:p>
            <a:pPr algn="ctr"/>
            <a:r>
              <a:rPr lang="en-US" sz="4800" b="1" dirty="0" smtClean="0">
                <a:solidFill>
                  <a:srgbClr val="00B0F0"/>
                </a:solidFill>
              </a:rPr>
              <a:t>Why include </a:t>
            </a:r>
          </a:p>
          <a:p>
            <a:pPr algn="ctr"/>
            <a:r>
              <a:rPr lang="en-US" sz="4800" b="1" dirty="0" smtClean="0">
                <a:solidFill>
                  <a:srgbClr val="00B0F0"/>
                </a:solidFill>
              </a:rPr>
              <a:t>community?</a:t>
            </a:r>
            <a:endParaRPr lang="en-US" sz="4800" b="1" dirty="0">
              <a:solidFill>
                <a:srgbClr val="00B0F0"/>
              </a:solidFill>
            </a:endParaRPr>
          </a:p>
        </p:txBody>
      </p:sp>
      <p:sp>
        <p:nvSpPr>
          <p:cNvPr id="41" name="TextBox 40"/>
          <p:cNvSpPr txBox="1"/>
          <p:nvPr/>
        </p:nvSpPr>
        <p:spPr>
          <a:xfrm>
            <a:off x="304800" y="2304395"/>
            <a:ext cx="3962400" cy="4401205"/>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When we embrace community as partners in education, they become our advocates. </a:t>
            </a:r>
          </a:p>
          <a:p>
            <a:pPr algn="ctr"/>
            <a:endParaRPr lang="en-US" sz="2800" b="1" dirty="0" smtClean="0">
              <a:solidFill>
                <a:schemeClr val="bg1"/>
              </a:solidFill>
              <a:effectLst>
                <a:outerShdw blurRad="38100" dist="38100" dir="2700000" algn="tl">
                  <a:srgbClr val="000000">
                    <a:alpha val="43137"/>
                  </a:srgbClr>
                </a:outerShdw>
              </a:effectLst>
            </a:endParaRPr>
          </a:p>
          <a:p>
            <a:pPr algn="ctr"/>
            <a:r>
              <a:rPr lang="en-US" sz="2800" b="1" dirty="0" smtClean="0">
                <a:solidFill>
                  <a:schemeClr val="bg1"/>
                </a:solidFill>
                <a:effectLst>
                  <a:outerShdw blurRad="38100" dist="38100" dir="2700000" algn="tl">
                    <a:srgbClr val="000000">
                      <a:alpha val="43137"/>
                    </a:srgbClr>
                  </a:outerShdw>
                </a:effectLst>
              </a:rPr>
              <a:t>Families become more informed about community resources and support.</a:t>
            </a:r>
          </a:p>
          <a:p>
            <a:pPr algn="ctr"/>
            <a:endParaRPr lang="en-US" sz="2800" b="1" dirty="0">
              <a:solidFill>
                <a:schemeClr val="bg1"/>
              </a:solidFill>
              <a:effectLst>
                <a:outerShdw blurRad="38100" dist="38100" dir="2700000" algn="tl">
                  <a:srgbClr val="000000">
                    <a:alpha val="43137"/>
                  </a:srgbClr>
                </a:outerShdw>
              </a:effectLst>
            </a:endParaRPr>
          </a:p>
        </p:txBody>
      </p:sp>
      <p:pic>
        <p:nvPicPr>
          <p:cNvPr id="45" name="Picture 44" descr="Paper_Explosions_by_pranallama.jpg"/>
          <p:cNvPicPr>
            <a:picLocks noChangeAspect="1"/>
          </p:cNvPicPr>
          <p:nvPr/>
        </p:nvPicPr>
        <p:blipFill>
          <a:blip r:embed="rId3" cstate="print"/>
          <a:stretch>
            <a:fillRect/>
          </a:stretch>
        </p:blipFill>
        <p:spPr>
          <a:xfrm>
            <a:off x="4724400" y="3581400"/>
            <a:ext cx="4419600" cy="3276600"/>
          </a:xfrm>
          <a:prstGeom prst="rect">
            <a:avLst/>
          </a:prstGeom>
          <a:ln>
            <a:noFill/>
          </a:ln>
        </p:spPr>
      </p:pic>
      <p:sp>
        <p:nvSpPr>
          <p:cNvPr id="49" name="Rectangle 48"/>
          <p:cNvSpPr/>
          <p:nvPr/>
        </p:nvSpPr>
        <p:spPr>
          <a:xfrm>
            <a:off x="4724400" y="0"/>
            <a:ext cx="4419600" cy="3276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meet2.jpg"/>
          <p:cNvPicPr>
            <a:picLocks noChangeAspect="1"/>
          </p:cNvPicPr>
          <p:nvPr/>
        </p:nvPicPr>
        <p:blipFill>
          <a:blip r:embed="rId4" cstate="print"/>
          <a:srcRect l="1516" t="2274" r="12069" b="4489"/>
          <a:stretch>
            <a:fillRect/>
          </a:stretch>
        </p:blipFill>
        <p:spPr>
          <a:xfrm>
            <a:off x="4724400" y="0"/>
            <a:ext cx="4419600" cy="3276600"/>
          </a:xfrm>
          <a:prstGeom prst="rect">
            <a:avLst/>
          </a:prstGeom>
        </p:spPr>
      </p:pic>
      <p:sp>
        <p:nvSpPr>
          <p:cNvPr id="13" name="Footer Placeholder 12"/>
          <p:cNvSpPr>
            <a:spLocks noGrp="1"/>
          </p:cNvSpPr>
          <p:nvPr>
            <p:ph type="ftr" sz="quarter" idx="11"/>
          </p:nvPr>
        </p:nvSpPr>
        <p:spPr/>
        <p:txBody>
          <a:bodyPr/>
          <a:lstStyle/>
          <a:p>
            <a:r>
              <a:rPr lang="en-US" smtClean="0"/>
              <a:t>Effective Site Councils</a:t>
            </a:r>
            <a:endParaRPr lang="en-US"/>
          </a:p>
        </p:txBody>
      </p:sp>
    </p:spTree>
  </p:cSld>
  <p:clrMapOvr>
    <a:masterClrMapping/>
  </p:clrMapOvr>
  <p:transition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0" y="5334000"/>
            <a:ext cx="9144000" cy="954107"/>
          </a:xfrm>
          <a:prstGeom prst="rect">
            <a:avLst/>
          </a:prstGeom>
          <a:noFill/>
        </p:spPr>
        <p:txBody>
          <a:bodyPr wrap="square" rtlCol="0">
            <a:spAutoFit/>
          </a:bodyPr>
          <a:lstStyle/>
          <a:p>
            <a:pPr algn="ctr"/>
            <a:r>
              <a:rPr lang="en-US" sz="2800" b="1" dirty="0" smtClean="0">
                <a:solidFill>
                  <a:schemeClr val="bg1"/>
                </a:solidFill>
              </a:rPr>
              <a:t>State and district policy require </a:t>
            </a:r>
          </a:p>
          <a:p>
            <a:pPr algn="ctr"/>
            <a:r>
              <a:rPr lang="en-US" sz="2800" b="1" dirty="0" smtClean="0">
                <a:solidFill>
                  <a:schemeClr val="bg1"/>
                </a:solidFill>
              </a:rPr>
              <a:t>schools to have site councils.</a:t>
            </a:r>
            <a:endParaRPr lang="en-US" sz="2800" b="1" dirty="0">
              <a:solidFill>
                <a:schemeClr val="bg1"/>
              </a:solidFill>
            </a:endParaRPr>
          </a:p>
        </p:txBody>
      </p:sp>
      <p:sp>
        <p:nvSpPr>
          <p:cNvPr id="34" name="Rectangle 3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0" y="0"/>
            <a:ext cx="4419600" cy="3276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724400" y="3581400"/>
            <a:ext cx="4419600" cy="3276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Paper_Explosions_by_pranallama.jpg"/>
          <p:cNvPicPr>
            <a:picLocks noChangeAspect="1"/>
          </p:cNvPicPr>
          <p:nvPr/>
        </p:nvPicPr>
        <p:blipFill>
          <a:blip r:embed="rId3" cstate="print"/>
          <a:stretch>
            <a:fillRect/>
          </a:stretch>
        </p:blipFill>
        <p:spPr>
          <a:xfrm>
            <a:off x="4724400" y="3581400"/>
            <a:ext cx="4419600" cy="3276600"/>
          </a:xfrm>
          <a:prstGeom prst="rect">
            <a:avLst/>
          </a:prstGeom>
          <a:ln>
            <a:noFill/>
          </a:ln>
        </p:spPr>
      </p:pic>
      <p:sp>
        <p:nvSpPr>
          <p:cNvPr id="46" name="Rectangle 45"/>
          <p:cNvSpPr/>
          <p:nvPr/>
        </p:nvSpPr>
        <p:spPr>
          <a:xfrm>
            <a:off x="0" y="3581400"/>
            <a:ext cx="4419600" cy="3276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24400" y="748605"/>
            <a:ext cx="4419600" cy="1384995"/>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A Site Council </a:t>
            </a:r>
          </a:p>
          <a:p>
            <a:pPr algn="ctr"/>
            <a:r>
              <a:rPr lang="en-US" sz="2800" b="1" dirty="0" smtClean="0">
                <a:solidFill>
                  <a:schemeClr val="bg1"/>
                </a:solidFill>
                <a:effectLst>
                  <a:outerShdw blurRad="38100" dist="38100" dir="2700000" algn="tl">
                    <a:srgbClr val="000000">
                      <a:alpha val="43137"/>
                    </a:srgbClr>
                  </a:outerShdw>
                </a:effectLst>
              </a:rPr>
              <a:t>should have </a:t>
            </a:r>
          </a:p>
          <a:p>
            <a:pPr algn="ctr"/>
            <a:r>
              <a:rPr lang="en-US" sz="2800" b="1" dirty="0" smtClean="0">
                <a:solidFill>
                  <a:schemeClr val="bg1"/>
                </a:solidFill>
                <a:effectLst>
                  <a:outerShdw blurRad="38100" dist="38100" dir="2700000" algn="tl">
                    <a:srgbClr val="000000">
                      <a:alpha val="43137"/>
                    </a:srgbClr>
                  </a:outerShdw>
                </a:effectLst>
              </a:rPr>
              <a:t>6-12 members.</a:t>
            </a:r>
          </a:p>
        </p:txBody>
      </p:sp>
      <p:sp>
        <p:nvSpPr>
          <p:cNvPr id="41" name="TextBox 40"/>
          <p:cNvSpPr txBox="1"/>
          <p:nvPr/>
        </p:nvSpPr>
        <p:spPr>
          <a:xfrm>
            <a:off x="0" y="4419600"/>
            <a:ext cx="4419600" cy="1384995"/>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Parents and community membership should </a:t>
            </a:r>
          </a:p>
          <a:p>
            <a:pPr algn="ctr"/>
            <a:r>
              <a:rPr lang="en-US" sz="2800" b="1" dirty="0" smtClean="0">
                <a:solidFill>
                  <a:schemeClr val="bg1"/>
                </a:solidFill>
                <a:effectLst>
                  <a:outerShdw blurRad="38100" dist="38100" dir="2700000" algn="tl">
                    <a:srgbClr val="000000">
                      <a:alpha val="43137"/>
                    </a:srgbClr>
                  </a:outerShdw>
                </a:effectLst>
              </a:rPr>
              <a:t>exceed school staff.</a:t>
            </a:r>
          </a:p>
        </p:txBody>
      </p:sp>
      <p:pic>
        <p:nvPicPr>
          <p:cNvPr id="26" name="Picture 25" descr="TEAMWORK_by_Kandy_Demon.jpg"/>
          <p:cNvPicPr>
            <a:picLocks noChangeAspect="1"/>
          </p:cNvPicPr>
          <p:nvPr/>
        </p:nvPicPr>
        <p:blipFill>
          <a:blip r:embed="rId4" cstate="print"/>
          <a:stretch>
            <a:fillRect/>
          </a:stretch>
        </p:blipFill>
        <p:spPr>
          <a:xfrm>
            <a:off x="0" y="0"/>
            <a:ext cx="4419600" cy="3314700"/>
          </a:xfrm>
          <a:prstGeom prst="rect">
            <a:avLst/>
          </a:prstGeom>
        </p:spPr>
      </p:pic>
      <p:sp>
        <p:nvSpPr>
          <p:cNvPr id="42" name="TextBox 41"/>
          <p:cNvSpPr txBox="1"/>
          <p:nvPr/>
        </p:nvSpPr>
        <p:spPr>
          <a:xfrm>
            <a:off x="0" y="1295400"/>
            <a:ext cx="441960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Numbers</a:t>
            </a:r>
            <a:endParaRPr lang="en-US" sz="4800" b="1" dirty="0">
              <a:solidFill>
                <a:schemeClr val="bg1"/>
              </a:solidFill>
              <a:effectLst>
                <a:outerShdw blurRad="38100" dist="38100" dir="2700000" algn="tl">
                  <a:srgbClr val="000000">
                    <a:alpha val="43137"/>
                  </a:srgbClr>
                </a:outerShdw>
              </a:effectLst>
            </a:endParaRPr>
          </a:p>
        </p:txBody>
      </p:sp>
      <p:sp>
        <p:nvSpPr>
          <p:cNvPr id="12" name="Footer Placeholder 11"/>
          <p:cNvSpPr>
            <a:spLocks noGrp="1"/>
          </p:cNvSpPr>
          <p:nvPr>
            <p:ph type="ftr" sz="quarter" idx="11"/>
          </p:nvPr>
        </p:nvSpPr>
        <p:spPr/>
        <p:txBody>
          <a:bodyPr/>
          <a:lstStyle/>
          <a:p>
            <a:r>
              <a:rPr lang="en-US" smtClean="0"/>
              <a:t>Effective Site Councils</a:t>
            </a:r>
            <a:endParaRPr lang="en-US"/>
          </a:p>
        </p:txBody>
      </p:sp>
    </p:spTree>
  </p:cSld>
  <p:clrMapOvr>
    <a:masterClrMapping/>
  </p:clrMapOvr>
  <p:transition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0" y="5334000"/>
            <a:ext cx="9144000" cy="954107"/>
          </a:xfrm>
          <a:prstGeom prst="rect">
            <a:avLst/>
          </a:prstGeom>
          <a:noFill/>
        </p:spPr>
        <p:txBody>
          <a:bodyPr wrap="square" rtlCol="0">
            <a:spAutoFit/>
          </a:bodyPr>
          <a:lstStyle/>
          <a:p>
            <a:pPr algn="ctr"/>
            <a:r>
              <a:rPr lang="en-US" sz="2800" b="1" dirty="0" smtClean="0">
                <a:solidFill>
                  <a:schemeClr val="bg1"/>
                </a:solidFill>
              </a:rPr>
              <a:t>State and district policy require </a:t>
            </a:r>
          </a:p>
          <a:p>
            <a:pPr algn="ctr"/>
            <a:r>
              <a:rPr lang="en-US" sz="2800" b="1" dirty="0" smtClean="0">
                <a:solidFill>
                  <a:schemeClr val="bg1"/>
                </a:solidFill>
              </a:rPr>
              <a:t>schools to have site councils.</a:t>
            </a:r>
            <a:endParaRPr lang="en-US" sz="2800" b="1" dirty="0">
              <a:solidFill>
                <a:schemeClr val="bg1"/>
              </a:solidFill>
            </a:endParaRPr>
          </a:p>
        </p:txBody>
      </p:sp>
      <p:sp>
        <p:nvSpPr>
          <p:cNvPr id="34" name="Rectangle 3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24400" y="3581400"/>
            <a:ext cx="4419600" cy="3276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724400" y="3581400"/>
            <a:ext cx="4419600" cy="3276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724400" y="3581400"/>
            <a:ext cx="4419600" cy="3276600"/>
          </a:xfrm>
          <a:prstGeom prst="rect">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Paper_Explosions_by_pranallama.jpg"/>
          <p:cNvPicPr>
            <a:picLocks noChangeAspect="1"/>
          </p:cNvPicPr>
          <p:nvPr/>
        </p:nvPicPr>
        <p:blipFill>
          <a:blip r:embed="rId3" cstate="print"/>
          <a:stretch>
            <a:fillRect/>
          </a:stretch>
        </p:blipFill>
        <p:spPr>
          <a:xfrm>
            <a:off x="4724400" y="0"/>
            <a:ext cx="4419600" cy="3276600"/>
          </a:xfrm>
          <a:prstGeom prst="rect">
            <a:avLst/>
          </a:prstGeom>
          <a:ln>
            <a:noFill/>
          </a:ln>
        </p:spPr>
      </p:pic>
      <p:sp>
        <p:nvSpPr>
          <p:cNvPr id="46" name="Rectangle 45"/>
          <p:cNvSpPr/>
          <p:nvPr/>
        </p:nvSpPr>
        <p:spPr>
          <a:xfrm>
            <a:off x="0" y="3581400"/>
            <a:ext cx="4419600" cy="3276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24400" y="4343400"/>
            <a:ext cx="4419600" cy="1815882"/>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Agendas and any supporting materials should be prepared prior to the meeting. </a:t>
            </a:r>
          </a:p>
        </p:txBody>
      </p:sp>
      <p:sp>
        <p:nvSpPr>
          <p:cNvPr id="41" name="TextBox 40"/>
          <p:cNvSpPr txBox="1"/>
          <p:nvPr/>
        </p:nvSpPr>
        <p:spPr>
          <a:xfrm>
            <a:off x="0" y="4343400"/>
            <a:ext cx="4419600" cy="1815882"/>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Meetings should be held </a:t>
            </a:r>
          </a:p>
          <a:p>
            <a:pPr algn="ctr"/>
            <a:r>
              <a:rPr lang="en-US" sz="2800" b="1" dirty="0" smtClean="0">
                <a:solidFill>
                  <a:schemeClr val="bg1"/>
                </a:solidFill>
                <a:effectLst>
                  <a:outerShdw blurRad="38100" dist="38100" dir="2700000" algn="tl">
                    <a:srgbClr val="000000">
                      <a:alpha val="43137"/>
                    </a:srgbClr>
                  </a:outerShdw>
                </a:effectLst>
              </a:rPr>
              <a:t>at a time most convenient for parents and community members.</a:t>
            </a:r>
          </a:p>
        </p:txBody>
      </p:sp>
      <p:pic>
        <p:nvPicPr>
          <p:cNvPr id="22" name="Picture 21" descr="teacher draft.jpg"/>
          <p:cNvPicPr>
            <a:picLocks noChangeAspect="1"/>
          </p:cNvPicPr>
          <p:nvPr/>
        </p:nvPicPr>
        <p:blipFill>
          <a:blip r:embed="rId4" cstate="print"/>
          <a:srcRect b="50606"/>
          <a:stretch>
            <a:fillRect/>
          </a:stretch>
        </p:blipFill>
        <p:spPr>
          <a:xfrm>
            <a:off x="0" y="0"/>
            <a:ext cx="4419600" cy="3276601"/>
          </a:xfrm>
          <a:prstGeom prst="rect">
            <a:avLst/>
          </a:prstGeom>
        </p:spPr>
      </p:pic>
      <p:sp>
        <p:nvSpPr>
          <p:cNvPr id="42" name="TextBox 41"/>
          <p:cNvSpPr txBox="1"/>
          <p:nvPr/>
        </p:nvSpPr>
        <p:spPr>
          <a:xfrm>
            <a:off x="381000" y="1981200"/>
            <a:ext cx="441960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The Basics</a:t>
            </a:r>
            <a:endParaRPr lang="en-US" sz="4800" b="1" dirty="0">
              <a:solidFill>
                <a:schemeClr val="bg1"/>
              </a:solidFill>
              <a:effectLst>
                <a:outerShdw blurRad="38100" dist="38100" dir="2700000" algn="tl">
                  <a:srgbClr val="000000">
                    <a:alpha val="43137"/>
                  </a:srgbClr>
                </a:outerShdw>
              </a:effectLst>
            </a:endParaRPr>
          </a:p>
        </p:txBody>
      </p:sp>
      <p:sp>
        <p:nvSpPr>
          <p:cNvPr id="13" name="Footer Placeholder 12"/>
          <p:cNvSpPr>
            <a:spLocks noGrp="1"/>
          </p:cNvSpPr>
          <p:nvPr>
            <p:ph type="ftr" sz="quarter" idx="11"/>
          </p:nvPr>
        </p:nvSpPr>
        <p:spPr/>
        <p:txBody>
          <a:bodyPr/>
          <a:lstStyle/>
          <a:p>
            <a:r>
              <a:rPr lang="en-US" smtClean="0"/>
              <a:t>Effective Site Councils</a:t>
            </a:r>
            <a:endParaRPr lang="en-US"/>
          </a:p>
        </p:txBody>
      </p:sp>
    </p:spTree>
  </p:cSld>
  <p:clrMapOvr>
    <a:masterClrMapping/>
  </p:clrMapOvr>
  <p:transition advClick="0" advTm="5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1473</Words>
  <Application>Microsoft Office PowerPoint</Application>
  <PresentationFormat>On-screen Show (4:3)</PresentationFormat>
  <Paragraphs>122</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Wichita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rcook</dc:creator>
  <cp:lastModifiedBy>rcook</cp:lastModifiedBy>
  <cp:revision>63</cp:revision>
  <dcterms:created xsi:type="dcterms:W3CDTF">2010-07-14T20:42:15Z</dcterms:created>
  <dcterms:modified xsi:type="dcterms:W3CDTF">2010-07-26T15:03:15Z</dcterms:modified>
</cp:coreProperties>
</file>