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6" r:id="rId3"/>
    <p:sldId id="267" r:id="rId4"/>
    <p:sldId id="257" r:id="rId5"/>
    <p:sldId id="266" r:id="rId6"/>
    <p:sldId id="261" r:id="rId7"/>
    <p:sldId id="262" r:id="rId8"/>
    <p:sldId id="268" r:id="rId9"/>
    <p:sldId id="265" r:id="rId10"/>
  </p:sldIdLst>
  <p:sldSz cx="9144000" cy="6858000" type="screen4x3"/>
  <p:notesSz cx="7010400" cy="9296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Loved by the King" pitchFamily="2" charset="0"/>
      <p:regular r:id="rId17"/>
    </p:embeddedFont>
    <p:embeddedFont>
      <p:font typeface="Bradley Hand ITC" pitchFamily="66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C4C4C4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1504" autoAdjust="0"/>
  </p:normalViewPr>
  <p:slideViewPr>
    <p:cSldViewPr>
      <p:cViewPr>
        <p:scale>
          <a:sx n="66" d="100"/>
          <a:sy n="66" d="100"/>
        </p:scale>
        <p:origin x="-1068" y="-1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E1CFDC-5ECD-4B99-A85C-7D8053FF17C5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C69E52-766C-4F80-B5FE-769F2EADE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33B893-2EE1-40EB-9DE8-F688E2C614CD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B8B0D-B620-4D35-93FF-08C92C12A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 </a:t>
            </a:r>
            <a:r>
              <a:rPr lang="en-US" dirty="0" smtClean="0"/>
              <a:t>critical piece in improving student achievement is meaningful</a:t>
            </a:r>
            <a:r>
              <a:rPr lang="en-US" baseline="0" dirty="0" smtClean="0"/>
              <a:t> family engagement.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 in this area shows a convincing relationship between positive parent involvement and student success.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Building strong family-school partnerships is not accomplished by simply hosting a series of events for families.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True family-school partnerships are built on relationships. 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Effectively</a:t>
            </a:r>
            <a:r>
              <a:rPr lang="en-US" baseline="0" dirty="0" smtClean="0"/>
              <a:t> engaging parents is a hard job. You don’t just go from point A to point Z.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first steps in engaging families is to take a look ourselves.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Do we welcome them into the school or do we wonder why they are here?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Do we honor their contributions, no matter how small or feel they have nothing to offer?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Do we connect with them and partner with them in the educational success of their child?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really time we take the first step and meet our families where they are - on their turf where they feel more comfortable and empowered. Show them we’ll go out of our way to make them feel welcome.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[Pose Question]</a:t>
            </a:r>
          </a:p>
          <a:p>
            <a:endParaRPr lang="en-US" dirty="0" smtClean="0"/>
          </a:p>
          <a:p>
            <a:r>
              <a:rPr lang="en-US" dirty="0" smtClean="0"/>
              <a:t>What do we want to accomplish?</a:t>
            </a:r>
          </a:p>
          <a:p>
            <a:endParaRPr lang="en-US" dirty="0" smtClean="0"/>
          </a:p>
          <a:p>
            <a:r>
              <a:rPr lang="en-US" dirty="0" smtClean="0"/>
              <a:t>(Encourage staff to share ideas.)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/>
            <a:r>
              <a:rPr lang="en-US" dirty="0" smtClean="0"/>
              <a:t>Here are some goals for Porch Visits</a:t>
            </a:r>
          </a:p>
          <a:p>
            <a:endParaRPr lang="en-US" sz="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Welcome families to the school community.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Establish rapport and put families at 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Observe families’ general home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Distribute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Promote family engagement and home support.</a:t>
            </a:r>
          </a:p>
          <a:p>
            <a:pPr marL="232943" indent="-232943"/>
            <a:endParaRPr lang="en-US" dirty="0" smtClean="0"/>
          </a:p>
          <a:p>
            <a:pPr marL="232943" indent="-232943"/>
            <a:r>
              <a:rPr lang="en-US" dirty="0" smtClean="0"/>
              <a:t>Porch Visits are NOT the time to:</a:t>
            </a:r>
          </a:p>
          <a:p>
            <a:pPr marL="232943" indent="-232943">
              <a:buFont typeface="Arial" pitchFamily="34" charset="0"/>
              <a:buChar char="•"/>
            </a:pPr>
            <a:endParaRPr lang="en-US" dirty="0" smtClean="0"/>
          </a:p>
          <a:p>
            <a:pPr marL="232943" indent="-232943">
              <a:buFont typeface="Arial" pitchFamily="34" charset="0"/>
              <a:buChar char="•"/>
            </a:pPr>
            <a:r>
              <a:rPr lang="en-US" dirty="0" smtClean="0"/>
              <a:t>Discuss behavior or other educational concerns</a:t>
            </a:r>
            <a:r>
              <a:rPr lang="en-US" baseline="0" dirty="0" smtClean="0"/>
              <a:t> (i.e., </a:t>
            </a:r>
            <a:r>
              <a:rPr lang="en-US" dirty="0" smtClean="0"/>
              <a:t>dress code, attendance, enrollment forms).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[Porch Visit quotes</a:t>
            </a:r>
            <a:r>
              <a:rPr lang="en-US" baseline="0" dirty="0" smtClean="0"/>
              <a:t> from staff]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Read the quotes.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 alert and trust your instincts. Project</a:t>
            </a:r>
            <a:r>
              <a:rPr lang="en-US" baseline="0" dirty="0" smtClean="0"/>
              <a:t> a positive attitude and keep an open mind.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[Read the slide]</a:t>
            </a:r>
          </a:p>
          <a:p>
            <a:pPr>
              <a:tabLst>
                <a:tab pos="285750" algn="l"/>
              </a:tabLst>
            </a:pPr>
            <a:endParaRPr lang="en-US" sz="1600" b="1" dirty="0" smtClean="0"/>
          </a:p>
          <a:p>
            <a:pPr>
              <a:tabLst>
                <a:tab pos="285750" algn="l"/>
              </a:tabLst>
            </a:pPr>
            <a:r>
              <a:rPr lang="en-US" sz="1600" b="1" dirty="0" smtClean="0"/>
              <a:t>I’m Begging You: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200" dirty="0" smtClean="0"/>
              <a:t>Stay in your teams. No one should go out alone.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200" dirty="0" smtClean="0"/>
              <a:t>No matter what, be positive!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200" dirty="0" smtClean="0"/>
              <a:t>Keep your visit to the porch </a:t>
            </a:r>
            <a:r>
              <a:rPr lang="en-US" sz="1100" dirty="0" smtClean="0"/>
              <a:t>(outside the home).</a:t>
            </a:r>
            <a:endParaRPr lang="en-US" sz="1200" dirty="0" smtClean="0"/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200" dirty="0" smtClean="0"/>
              <a:t>If no one is home, leave bags and door hangers on handles.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200" dirty="0" smtClean="0"/>
              <a:t>You may not be able to get to every house. Just do your best.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you are conducting</a:t>
            </a:r>
            <a:r>
              <a:rPr lang="en-US" baseline="0" dirty="0" smtClean="0"/>
              <a:t> visits, please keep a tally of families that were home or not home, or any instances where there was a wrong address,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completely finished with visits, take a few minutes during the ride back to the school or immediately returning to the school to complete the Reflection portion.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Submit the completed forms upon your return to school [identify a place or person to return the Tally/Reflection]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</a:p>
          <a:p>
            <a:endParaRPr lang="en-US" dirty="0" smtClean="0"/>
          </a:p>
          <a:p>
            <a:r>
              <a:rPr lang="en-US" dirty="0" smtClean="0"/>
              <a:t>[Time</a:t>
            </a:r>
            <a:r>
              <a:rPr lang="en-US" baseline="0" dirty="0" smtClean="0"/>
              <a:t> to get Porch Visit teams together, distribute materials, Porch Visit team reflections, review other logistics, etc.]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8B0D-B620-4D35-93FF-08C92C12A5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2358-36BD-4E77-8D9C-BB6EDFCB10B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4309-F568-4F06-A951-9114B7CA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ket fence G16_by_mctrent.jpg"/>
          <p:cNvPicPr>
            <a:picLocks noChangeAspect="1"/>
          </p:cNvPicPr>
          <p:nvPr/>
        </p:nvPicPr>
        <p:blipFill>
          <a:blip r:embed="rId3" cstate="print"/>
          <a:srcRect l="25243" t="159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3400"/>
            <a:ext cx="74676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6000" b="1" dirty="0" smtClean="0">
                <a:solidFill>
                  <a:schemeClr val="bg1"/>
                </a:solidFill>
              </a:rPr>
              <a:t>Porch Visits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Professional Development and Facilitation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yuza\My Documents\My Pictures\Microsoft Clip Organizer\j0402207.jpg"/>
          <p:cNvPicPr>
            <a:picLocks noChangeAspect="1" noChangeArrowheads="1"/>
          </p:cNvPicPr>
          <p:nvPr/>
        </p:nvPicPr>
        <p:blipFill>
          <a:blip r:embed="rId3" cstate="print"/>
          <a:srcRect t="22233" b="30521"/>
          <a:stretch>
            <a:fillRect/>
          </a:stretch>
        </p:blipFill>
        <p:spPr bwMode="auto">
          <a:xfrm>
            <a:off x="-304800" y="0"/>
            <a:ext cx="9681882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491490"/>
            <a:ext cx="70866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110490"/>
            <a:ext cx="6705600" cy="59093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4200" b="1" dirty="0" smtClean="0"/>
          </a:p>
          <a:p>
            <a:pPr algn="ctr"/>
            <a:r>
              <a:rPr lang="en-US" sz="4200" b="1" dirty="0" smtClean="0"/>
              <a:t>Porch Visits are designed to develop trust and rapport with families by meeting them “on their own turf” where they feel more comfortable and empowered.</a:t>
            </a:r>
          </a:p>
          <a:p>
            <a:pPr algn="ctr"/>
            <a:endParaRPr lang="en-US" sz="4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lkboard on white wall.jpg"/>
          <p:cNvPicPr>
            <a:picLocks noChangeAspect="1"/>
          </p:cNvPicPr>
          <p:nvPr/>
        </p:nvPicPr>
        <p:blipFill>
          <a:blip r:embed="rId3" cstate="print"/>
          <a:srcRect b="-4444"/>
          <a:stretch>
            <a:fillRect/>
          </a:stretch>
        </p:blipFill>
        <p:spPr>
          <a:xfrm>
            <a:off x="-457200" y="0"/>
            <a:ext cx="10293433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1370">
            <a:off x="4515127" y="2289493"/>
            <a:ext cx="36576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Loved by the King" pitchFamily="2" charset="0"/>
              </a:rPr>
              <a:t>What do we </a:t>
            </a:r>
            <a:br>
              <a:rPr lang="en-US" b="1" dirty="0" smtClean="0">
                <a:solidFill>
                  <a:schemeClr val="bg1"/>
                </a:solidFill>
                <a:latin typeface="Loved by the King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Loved by the King" pitchFamily="2" charset="0"/>
              </a:rPr>
              <a:t>want to accomplish?</a:t>
            </a:r>
            <a:endParaRPr lang="en-US" b="1" dirty="0">
              <a:solidFill>
                <a:schemeClr val="bg1"/>
              </a:solidFill>
              <a:latin typeface="Loved by the King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41846">
            <a:off x="5761722" y="3343355"/>
            <a:ext cx="2362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chemeClr val="bg1"/>
                </a:solidFill>
                <a:latin typeface="Bradley Hand ITC" pitchFamily="66" charset="0"/>
              </a:rPr>
              <a:t>?</a:t>
            </a:r>
            <a:endParaRPr lang="en-US" sz="199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ketball goal.jpg"/>
          <p:cNvPicPr>
            <a:picLocks noChangeAspect="1"/>
          </p:cNvPicPr>
          <p:nvPr/>
        </p:nvPicPr>
        <p:blipFill>
          <a:blip r:embed="rId3" cstate="print"/>
          <a:srcRect r="17881" b="10540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85800"/>
            <a:ext cx="51816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914400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Porch Visit Goals:</a:t>
            </a:r>
          </a:p>
          <a:p>
            <a:endParaRPr lang="en-US" sz="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Welcome families to the school community.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Establish rapport and put families at 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Observe families’ general home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Distribute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Promote family engagement and home support.</a:t>
            </a:r>
          </a:p>
          <a:p>
            <a:pPr marL="228600" indent="-228600"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yuza\Local Settings\Temporary Internet Files\Content.IE5\RXKUCNQU\MP90022770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7E7E7">
                <a:tint val="45000"/>
                <a:satMod val="400000"/>
              </a:srgbClr>
            </a:duotone>
          </a:blip>
          <a:srcRect l="2239" r="82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867400"/>
            <a:ext cx="7239000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“We were glad to be given the opportunity to </a:t>
            </a:r>
            <a:br>
              <a:rPr lang="en-US" sz="2400" b="1" i="1" dirty="0" smtClean="0"/>
            </a:br>
            <a:r>
              <a:rPr lang="en-US" sz="2400" b="1" i="1" dirty="0" smtClean="0"/>
              <a:t>meet parents of our students in a positive way.”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572000"/>
            <a:ext cx="5486400" cy="4572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“We liked bonding as teachers …”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253335"/>
            <a:ext cx="548640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“We enjoyed seeing where our kids live.”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teachers say …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ware of Dog.jpg"/>
          <p:cNvPicPr>
            <a:picLocks noChangeAspect="1"/>
          </p:cNvPicPr>
          <p:nvPr/>
        </p:nvPicPr>
        <p:blipFill>
          <a:blip r:embed="rId3" cstate="print"/>
          <a:srcRect t="5553" b="444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81000"/>
            <a:ext cx="7696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660499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if my instinct kicks in and I do not feel safe?</a:t>
            </a:r>
            <a:endParaRPr lang="en-US" sz="3200" b="1" i="1" dirty="0" smtClean="0"/>
          </a:p>
          <a:p>
            <a:pPr algn="r"/>
            <a:endParaRPr lang="en-US" sz="2000" b="1" i="1" dirty="0" smtClean="0"/>
          </a:p>
          <a:p>
            <a:pPr algn="r"/>
            <a:r>
              <a:rPr lang="en-US" sz="3200" b="1" i="1" dirty="0" smtClean="0"/>
              <a:t>Listen to your instinct.</a:t>
            </a:r>
            <a:endParaRPr lang="en-US" sz="2800" b="1" i="1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yuza\Local Settings\Temporary Internet Files\Content.IE5\UWNOKMOO\MP900422706[1].jpg"/>
          <p:cNvPicPr>
            <a:picLocks noChangeAspect="1" noChangeArrowheads="1"/>
          </p:cNvPicPr>
          <p:nvPr/>
        </p:nvPicPr>
        <p:blipFill>
          <a:blip r:embed="rId3" cstate="print"/>
          <a:srcRect l="-5000" t="5000" r="-5833" b="20000"/>
          <a:stretch>
            <a:fillRect/>
          </a:stretch>
        </p:blipFill>
        <p:spPr bwMode="auto">
          <a:xfrm>
            <a:off x="-457200" y="0"/>
            <a:ext cx="101346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"/>
            <a:ext cx="36576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3352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3200" b="1" dirty="0" smtClean="0"/>
              <a:t>Remember</a:t>
            </a:r>
          </a:p>
          <a:p>
            <a:pPr>
              <a:buFont typeface="Arial" pitchFamily="34" charset="0"/>
              <a:buChar char="•"/>
              <a:tabLst>
                <a:tab pos="285750" algn="l"/>
              </a:tabLst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200" dirty="0" smtClean="0"/>
              <a:t>Stay in your teams. </a:t>
            </a:r>
            <a:br>
              <a:rPr lang="en-US" sz="2200" dirty="0" smtClean="0"/>
            </a:br>
            <a:r>
              <a:rPr lang="en-US" sz="2200" dirty="0" smtClean="0"/>
              <a:t>No one should go </a:t>
            </a:r>
            <a:br>
              <a:rPr lang="en-US" sz="2200" dirty="0" smtClean="0"/>
            </a:br>
            <a:r>
              <a:rPr lang="en-US" sz="2200" dirty="0" smtClean="0"/>
              <a:t>out alone.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200" dirty="0" smtClean="0"/>
              <a:t>No matter what, </a:t>
            </a:r>
            <a:br>
              <a:rPr lang="en-US" sz="2200" dirty="0" smtClean="0"/>
            </a:br>
            <a:r>
              <a:rPr lang="en-US" sz="2200" dirty="0" smtClean="0"/>
              <a:t>be positive!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200" dirty="0" smtClean="0"/>
              <a:t>Keep your visit to the porch (outside the home).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200" dirty="0" smtClean="0"/>
              <a:t>If no one is home, leave bags and/or door hangers on handles.</a:t>
            </a:r>
          </a:p>
          <a:p>
            <a:pPr marL="514350" indent="-51435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200" dirty="0" smtClean="0"/>
              <a:t>You may not be able </a:t>
            </a:r>
            <a:br>
              <a:rPr lang="en-US" sz="2200" dirty="0" smtClean="0"/>
            </a:br>
            <a:r>
              <a:rPr lang="en-US" sz="2200" dirty="0" smtClean="0"/>
              <a:t>to get to every house. Just do your best.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rch Visits 2008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0000">
                <a:alpha val="43137"/>
                <a:tint val="45000"/>
                <a:satMod val="400000"/>
              </a:srgbClr>
            </a:duotone>
          </a:blip>
          <a:srcRect l="15899" t="15061" r="6014"/>
          <a:stretch>
            <a:fillRect/>
          </a:stretch>
        </p:blipFill>
        <p:spPr>
          <a:xfrm>
            <a:off x="0" y="0"/>
            <a:ext cx="9144000" cy="7325802"/>
          </a:xfrm>
          <a:prstGeom prst="rect">
            <a:avLst/>
          </a:prstGeom>
        </p:spPr>
      </p:pic>
      <p:pic>
        <p:nvPicPr>
          <p:cNvPr id="5" name="Picture 4" descr="FOR PPOINT Porch Visit Tally and Reflection.jpg"/>
          <p:cNvPicPr>
            <a:picLocks noChangeAspect="1"/>
          </p:cNvPicPr>
          <p:nvPr/>
        </p:nvPicPr>
        <p:blipFill>
          <a:blip r:embed="rId4" cstate="print"/>
          <a:srcRect l="4697" r="5221"/>
          <a:stretch>
            <a:fillRect/>
          </a:stretch>
        </p:blipFill>
        <p:spPr>
          <a:xfrm rot="762622">
            <a:off x="3829255" y="-38579"/>
            <a:ext cx="5355285" cy="7698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partment Stairway_To_Hell_by_screamyhatesyou.jpg"/>
          <p:cNvPicPr>
            <a:picLocks noChangeAspect="1"/>
          </p:cNvPicPr>
          <p:nvPr/>
        </p:nvPicPr>
        <p:blipFill>
          <a:blip r:embed="rId3" cstate="print"/>
          <a:srcRect r="29730"/>
          <a:stretch>
            <a:fillRect/>
          </a:stretch>
        </p:blipFill>
        <p:spPr>
          <a:xfrm>
            <a:off x="0" y="0"/>
            <a:ext cx="4648201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>
            <a:off x="4648200" y="2971800"/>
            <a:ext cx="4495800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648200" y="3886200"/>
            <a:ext cx="4495800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53000" y="3124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Questions?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House_by_one_tough_one.jpg"/>
          <p:cNvPicPr>
            <a:picLocks noChangeAspect="1"/>
          </p:cNvPicPr>
          <p:nvPr/>
        </p:nvPicPr>
        <p:blipFill>
          <a:blip r:embed="rId4" cstate="print">
            <a:lum bright="12000"/>
          </a:blip>
          <a:srcRect r="11667" b="18100"/>
          <a:stretch>
            <a:fillRect/>
          </a:stretch>
        </p:blipFill>
        <p:spPr>
          <a:xfrm>
            <a:off x="4572000" y="1"/>
            <a:ext cx="4572000" cy="2971800"/>
          </a:xfrm>
          <a:prstGeom prst="rect">
            <a:avLst/>
          </a:prstGeom>
        </p:spPr>
      </p:pic>
      <p:pic>
        <p:nvPicPr>
          <p:cNvPr id="9" name="Picture 8" descr="Apartments_by_zoom_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86201"/>
            <a:ext cx="457200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603</Words>
  <Application>Microsoft Office PowerPoint</Application>
  <PresentationFormat>On-screen Show (4:3)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Loved by the King</vt:lpstr>
      <vt:lpstr>Bradley Hand ITC</vt:lpstr>
      <vt:lpstr>Office Theme</vt:lpstr>
      <vt:lpstr>Slide 1</vt:lpstr>
      <vt:lpstr>Slide 2</vt:lpstr>
      <vt:lpstr>What do we  want to accomplish?</vt:lpstr>
      <vt:lpstr>Slide 4</vt:lpstr>
      <vt:lpstr>Slide 5</vt:lpstr>
      <vt:lpstr>Slide 6</vt:lpstr>
      <vt:lpstr>Slide 7</vt:lpstr>
      <vt:lpstr>Slide 8</vt:lpstr>
      <vt:lpstr>Slide 9</vt:lpstr>
    </vt:vector>
  </TitlesOfParts>
  <Company>Wichita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jyuza</dc:creator>
  <cp:lastModifiedBy>rcook</cp:lastModifiedBy>
  <cp:revision>109</cp:revision>
  <dcterms:created xsi:type="dcterms:W3CDTF">2009-08-04T16:07:47Z</dcterms:created>
  <dcterms:modified xsi:type="dcterms:W3CDTF">2011-05-11T16:12:42Z</dcterms:modified>
</cp:coreProperties>
</file>