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3" r:id="rId2"/>
    <p:sldId id="274" r:id="rId3"/>
    <p:sldId id="279" r:id="rId4"/>
    <p:sldId id="283" r:id="rId5"/>
    <p:sldId id="282" r:id="rId6"/>
    <p:sldId id="285" r:id="rId7"/>
    <p:sldId id="286" r:id="rId8"/>
    <p:sldId id="287" r:id="rId9"/>
    <p:sldId id="288" r:id="rId10"/>
    <p:sldId id="289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2" r:id="rId21"/>
    <p:sldId id="30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005800"/>
    <a:srgbClr val="006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8" autoAdjust="0"/>
  </p:normalViewPr>
  <p:slideViewPr>
    <p:cSldViewPr>
      <p:cViewPr>
        <p:scale>
          <a:sx n="50" d="100"/>
          <a:sy n="50" d="100"/>
        </p:scale>
        <p:origin x="-1650" y="-42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9B04E46-10D4-4B77-B0F6-CC7B3F052AB7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13DFDD7-ED1A-434F-8105-28B7E1CFF7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7505CA-9F74-47CD-B773-FE8A79DF39AC}" type="datetimeFigureOut">
              <a:rPr lang="en-US" smtClean="0"/>
              <a:pPr/>
              <a:t>7/26/2010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954A2F-44A2-4E8E-A169-1E2711CDDA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4A2F-44A2-4E8E-A169-1E2711CDDA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54A2F-44A2-4E8E-A169-1E2711CDDA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E42EF-ABD3-4535-8D7B-734F497F27D1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D950E-B228-44A7-90E4-0836A0124658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75B2C-0D50-4A01-8FFD-4C17244003C5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1B542-1EA8-4817-9021-C2BE920527B7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F4F28-3B69-4C5B-8585-6728819042C2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E1A9-29B1-45D2-84C3-3D1DC9CB31C9}" type="datetime1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FC94-9F57-4453-ADF5-E444FF420D02}" type="datetime1">
              <a:rPr lang="en-US" smtClean="0"/>
              <a:t>7/26/2010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86BB8-6BCB-47ED-BDBA-0ECEEAD50589}" type="datetime1">
              <a:rPr lang="en-US" smtClean="0"/>
              <a:t>7/26/2010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80EA-5716-4223-AC03-15FF32F79DCB}" type="datetime1">
              <a:rPr lang="en-US" smtClean="0"/>
              <a:t>7/26/2010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C413-DADC-4162-A04A-6DABBCF74C28}" type="datetime1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2578-DCD8-4830-874A-DC58507AFB37}" type="datetime1">
              <a:rPr lang="en-US" smtClean="0"/>
              <a:t>7/26/2010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B531C-BD42-4F29-88B8-C8E32F32BEAB}" type="datetime1">
              <a:rPr lang="en-US" smtClean="0"/>
              <a:t>7/26/2010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Policy To Practice: Policy, Action Plan, Compact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510C0-C685-4330-849E-548C484883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5000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6137" t="13636" r="12046" b="4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3505200" y="1066800"/>
            <a:ext cx="449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Moving from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to Practice</a:t>
            </a:r>
          </a:p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Family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Family Engagement ACTION PLAN</a:t>
            </a:r>
          </a:p>
          <a:p>
            <a:pPr algn="ctr"/>
            <a:endParaRPr lang="en-US" sz="12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Provides clear and concise directions for reaching our destination.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000"/>
                </a:solidFill>
              </a:rPr>
              <a:t>Maps out the expected timeline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6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000"/>
                </a:solidFill>
              </a:rPr>
              <a:t>Provides methods for measuring distance traveled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6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000"/>
                </a:solidFill>
              </a:rPr>
              <a:t>Identifies landmarks along the way.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GPS_by_tessalily.jpg"/>
          <p:cNvPicPr>
            <a:picLocks noChangeAspect="1"/>
          </p:cNvPicPr>
          <p:nvPr/>
        </p:nvPicPr>
        <p:blipFill>
          <a:blip r:embed="rId4" cstate="print"/>
          <a:srcRect r="18056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A Family Engagement </a:t>
            </a:r>
            <a:r>
              <a:rPr lang="en-US" sz="3600" b="1" dirty="0" smtClean="0">
                <a:solidFill>
                  <a:schemeClr val="bg1"/>
                </a:solidFill>
              </a:rPr>
              <a:t>ACTION PLAN</a:t>
            </a:r>
          </a:p>
          <a:p>
            <a:pPr algn="ctr"/>
            <a:endParaRPr lang="en-US" sz="12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Provides clear and concise directions for reaching our destination.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Maps out the expected timeline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000"/>
                </a:solidFill>
              </a:rPr>
              <a:t>Provides methods for measuring distance traveled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60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000"/>
                </a:solidFill>
              </a:rPr>
              <a:t>Identifies landmarks along the way.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GPS_by_tessalily.jpg"/>
          <p:cNvPicPr>
            <a:picLocks noChangeAspect="1"/>
          </p:cNvPicPr>
          <p:nvPr/>
        </p:nvPicPr>
        <p:blipFill>
          <a:blip r:embed="rId4" cstate="print"/>
          <a:srcRect r="18056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A Family Engagement </a:t>
            </a:r>
            <a:r>
              <a:rPr lang="en-US" sz="3600" b="1" dirty="0" smtClean="0">
                <a:solidFill>
                  <a:schemeClr val="bg1"/>
                </a:solidFill>
              </a:rPr>
              <a:t>ACTION PLAN</a:t>
            </a:r>
          </a:p>
          <a:p>
            <a:pPr algn="ctr"/>
            <a:endParaRPr lang="en-US" sz="12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Provides clear and concise directions for reaching our destination.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Maps out the expected timeline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Provides methods for measuring distance traveled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000"/>
                </a:solidFill>
              </a:rPr>
              <a:t>Identifies landmarks along the way.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GPS_by_tessalily.jpg"/>
          <p:cNvPicPr>
            <a:picLocks noChangeAspect="1"/>
          </p:cNvPicPr>
          <p:nvPr/>
        </p:nvPicPr>
        <p:blipFill>
          <a:blip r:embed="rId4" cstate="print"/>
          <a:srcRect r="18056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172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92D050"/>
                </a:solidFill>
              </a:rPr>
              <a:t>A Family Engagement </a:t>
            </a:r>
            <a:r>
              <a:rPr lang="en-US" sz="3600" b="1" dirty="0" smtClean="0">
                <a:solidFill>
                  <a:schemeClr val="bg1"/>
                </a:solidFill>
              </a:rPr>
              <a:t>ACTION PLAN</a:t>
            </a:r>
          </a:p>
          <a:p>
            <a:pPr algn="ctr"/>
            <a:endParaRPr lang="en-US" sz="12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Provides clear and concise directions for reaching our destination.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Maps out the expected timeline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Provides methods for measuring distance traveled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92D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Identifies landmarks along the way.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GPS_by_tessalily.jpg"/>
          <p:cNvPicPr>
            <a:picLocks noChangeAspect="1"/>
          </p:cNvPicPr>
          <p:nvPr/>
        </p:nvPicPr>
        <p:blipFill>
          <a:blip r:embed="rId4" cstate="print"/>
          <a:srcRect r="18056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533400"/>
            <a:ext cx="3429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Almost there…</a:t>
            </a:r>
          </a:p>
          <a:p>
            <a:pPr algn="ctr"/>
            <a:endParaRPr lang="en-US" sz="3600" dirty="0" smtClean="0">
              <a:solidFill>
                <a:srgbClr val="92D050"/>
              </a:solidFill>
            </a:endParaRPr>
          </a:p>
          <a:p>
            <a:pPr algn="ctr"/>
            <a:endParaRPr lang="en-US" sz="36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dirty="0" smtClean="0">
                <a:solidFill>
                  <a:srgbClr val="92D050"/>
                </a:solidFill>
              </a:rPr>
              <a:t>How will we </a:t>
            </a:r>
            <a:r>
              <a:rPr lang="en-US" sz="3600" b="1" dirty="0" smtClean="0">
                <a:solidFill>
                  <a:schemeClr val="bg1"/>
                </a:solidFill>
              </a:rPr>
              <a:t>COMMUNICATE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2400" dirty="0" smtClean="0">
                <a:solidFill>
                  <a:srgbClr val="92D050"/>
                </a:solidFill>
              </a:rPr>
              <a:t>our plans with all stakeholders?</a:t>
            </a:r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4" descr="traffic_cop.jpg"/>
          <p:cNvPicPr>
            <a:picLocks noChangeAspect="1"/>
          </p:cNvPicPr>
          <p:nvPr/>
        </p:nvPicPr>
        <p:blipFill>
          <a:blip r:embed="rId4" cstate="print"/>
          <a:srcRect t="15555" b="14387"/>
          <a:stretch>
            <a:fillRect/>
          </a:stretch>
        </p:blipFill>
        <p:spPr>
          <a:xfrm flipH="1">
            <a:off x="0" y="1676399"/>
            <a:ext cx="5410200" cy="5215467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838200"/>
            <a:ext cx="36576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COMMUNICATION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A perfect plan is only perfect when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EVERYONE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understands their roles and responsibilities.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It’s time to share the 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rules of the road.</a:t>
            </a:r>
          </a:p>
          <a:p>
            <a:pPr algn="ctr"/>
            <a:endParaRPr lang="en-US" sz="2400" dirty="0" smtClean="0">
              <a:solidFill>
                <a:srgbClr val="00B050"/>
              </a:solidFill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Carpool_by_baharyuks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76400"/>
            <a:ext cx="5398297" cy="5181600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</a:rPr>
              <a:t>Parent Involvement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COMPACT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Helps align everyone and assure we are headed in the same direction.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Provides clear expectations and goals.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Outlines the distinct responsibilities of each person.</a:t>
            </a: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traffic_by_DreamingPsnLaffingX3.jpg"/>
          <p:cNvPicPr>
            <a:picLocks noChangeAspect="1"/>
          </p:cNvPicPr>
          <p:nvPr/>
        </p:nvPicPr>
        <p:blipFill>
          <a:blip r:embed="rId4" cstate="print"/>
          <a:srcRect t="17109" b="8403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</a:rPr>
              <a:t>Parent Involvement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COMPACT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dirty="0" smtClean="0">
              <a:solidFill>
                <a:srgbClr val="0058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Helps align everyone and assure we are headed in the same direction.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Provides clear expectations and goals.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Outlines the distinct responsibilities of each person.</a:t>
            </a: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traffic_by_DreamingPsnLaffingX3.jpg"/>
          <p:cNvPicPr>
            <a:picLocks noChangeAspect="1"/>
          </p:cNvPicPr>
          <p:nvPr/>
        </p:nvPicPr>
        <p:blipFill>
          <a:blip r:embed="rId4" cstate="print"/>
          <a:srcRect t="17109" b="8403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92D050"/>
                </a:solidFill>
              </a:rPr>
              <a:t>Parent Involvement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COMPACT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Helps align everyone and assure we are headed in the same direction.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Provides clear expectations and goals.</a:t>
            </a:r>
          </a:p>
          <a:p>
            <a:pPr>
              <a:buFont typeface="Arial" pitchFamily="34" charset="0"/>
              <a:buChar char="•"/>
            </a:pPr>
            <a:endParaRPr lang="en-US" sz="2400" b="1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Outlines the distinct responsibilities of each person.</a:t>
            </a: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 descr="traffic_by_DreamingPsnLaffingX3.jpg"/>
          <p:cNvPicPr>
            <a:picLocks noChangeAspect="1"/>
          </p:cNvPicPr>
          <p:nvPr/>
        </p:nvPicPr>
        <p:blipFill>
          <a:blip r:embed="rId4" cstate="print"/>
          <a:srcRect t="17109" b="8403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600200"/>
            <a:ext cx="365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When all three 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documents are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ALIGNED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6137" t="13636" r="21265" b="4545"/>
          <a:stretch>
            <a:fillRect/>
          </a:stretch>
        </p:blipFill>
        <p:spPr bwMode="auto">
          <a:xfrm>
            <a:off x="0" y="1676400"/>
            <a:ext cx="5410200" cy="51816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828800" y="2514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28800" y="3657600"/>
            <a:ext cx="337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05000" y="50292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6137" t="13636" r="12046" b="454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276600" y="914400"/>
            <a:ext cx="2514600" cy="83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76600" y="25908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 PLAN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76600" y="4343400"/>
            <a:ext cx="3581401" cy="838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COMPACT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6002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When all three 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documents are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ALIGNED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Not only will we be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heading the same </a:t>
            </a:r>
            <a:r>
              <a:rPr lang="en-US" sz="3600" b="1" dirty="0" smtClean="0">
                <a:solidFill>
                  <a:schemeClr val="bg1"/>
                </a:solidFill>
              </a:rPr>
              <a:t>DIRECTION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Documents and Settings\rcook\Local Settings\Temporary Internet Files\Content.IE5\R1XO787G\MP900422812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6400"/>
            <a:ext cx="5410200" cy="51816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bus.jpg"/>
          <p:cNvPicPr>
            <a:picLocks noChangeAspect="1"/>
          </p:cNvPicPr>
          <p:nvPr/>
        </p:nvPicPr>
        <p:blipFill>
          <a:blip r:embed="rId4" cstate="print"/>
          <a:srcRect l="13846"/>
          <a:stretch>
            <a:fillRect/>
          </a:stretch>
        </p:blipFill>
        <p:spPr>
          <a:xfrm>
            <a:off x="0" y="1676400"/>
            <a:ext cx="5427003" cy="5181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86400" y="1600200"/>
            <a:ext cx="36576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When all three 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documents are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ALIGNED</a:t>
            </a:r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Not only will we be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heading the same </a:t>
            </a:r>
            <a:r>
              <a:rPr lang="en-US" sz="3600" b="1" dirty="0" smtClean="0">
                <a:solidFill>
                  <a:schemeClr val="bg1"/>
                </a:solidFill>
              </a:rPr>
              <a:t>DIRECTION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will all arrive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TOGETHER</a:t>
            </a: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In the same vehicle.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509891"/>
            <a:ext cx="3429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There is no topic in education on which there is </a:t>
            </a:r>
            <a:r>
              <a:rPr lang="en-US" sz="2400" b="1" dirty="0" smtClean="0">
                <a:solidFill>
                  <a:schemeClr val="bg1"/>
                </a:solidFill>
              </a:rPr>
              <a:t>greater agreement </a:t>
            </a:r>
            <a:r>
              <a:rPr lang="en-US" sz="2400" b="1" dirty="0" smtClean="0">
                <a:solidFill>
                  <a:srgbClr val="92D050"/>
                </a:solidFill>
              </a:rPr>
              <a:t>than the need for parent involvement.</a:t>
            </a:r>
          </a:p>
          <a:p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yet…</a:t>
            </a: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schools still need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developing comprehensive programs of school, family, and community partnerships</a:t>
            </a:r>
            <a:r>
              <a:rPr lang="en-US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Joyce Epstein</a:t>
            </a:r>
          </a:p>
          <a:p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School, Family, and Community Partnerships</a:t>
            </a:r>
          </a:p>
          <a:p>
            <a:endParaRPr lang="en-US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5410200" cy="6858000"/>
            <a:chOff x="0" y="0"/>
            <a:chExt cx="5410200" cy="6858000"/>
          </a:xfrm>
        </p:grpSpPr>
        <p:pic>
          <p:nvPicPr>
            <p:cNvPr id="23" name="Picture 22" descr="My_map_quest_by_QuanticChaos1000.jpg"/>
            <p:cNvPicPr>
              <a:picLocks noChangeAspect="1"/>
            </p:cNvPicPr>
            <p:nvPr/>
          </p:nvPicPr>
          <p:blipFill>
            <a:blip r:embed="rId2" cstate="print"/>
            <a:srcRect t="1449" r="17121"/>
            <a:stretch>
              <a:fillRect/>
            </a:stretch>
          </p:blipFill>
          <p:spPr>
            <a:xfrm>
              <a:off x="0" y="1676400"/>
              <a:ext cx="5410200" cy="5181600"/>
            </a:xfrm>
            <a:prstGeom prst="rect">
              <a:avLst/>
            </a:prstGeom>
          </p:spPr>
        </p:pic>
        <p:pic>
          <p:nvPicPr>
            <p:cNvPr id="20" name="Picture 2" descr="C:\Documents and Settings\rcook\Local Settings\Temporary Internet Files\Content.IE5\CKMMCFFW\MP900442329[1].jpg"/>
            <p:cNvPicPr>
              <a:picLocks noChangeAspect="1" noChangeArrowheads="1"/>
            </p:cNvPicPr>
            <p:nvPr/>
          </p:nvPicPr>
          <p:blipFill>
            <a:blip r:embed="rId3" cstate="print"/>
            <a:srcRect l="34773" t="80000" r="12046" b="4545"/>
            <a:stretch>
              <a:fillRect/>
            </a:stretch>
          </p:blipFill>
          <p:spPr bwMode="auto">
            <a:xfrm>
              <a:off x="0" y="0"/>
              <a:ext cx="5410200" cy="16002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04800" y="0"/>
              <a:ext cx="3886200" cy="1600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FAMILY </a:t>
              </a:r>
            </a:p>
            <a:p>
              <a:r>
                <a:rPr lang="en-US" sz="48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ENGAGEMENT</a:t>
              </a:r>
              <a:endPara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" name="Picture 10" descr="C:\Documents and Settings\rcook\Local Settings\Temporary Internet Files\Content.IE5\PQ81U16I\MP900341532[1].jpg"/>
          <p:cNvPicPr>
            <a:picLocks noChangeAspect="1" noChangeArrowheads="1"/>
          </p:cNvPicPr>
          <p:nvPr/>
        </p:nvPicPr>
        <p:blipFill>
          <a:blip r:embed="rId4" cstate="print"/>
          <a:srcRect l="12346" b="40115"/>
          <a:stretch>
            <a:fillRect/>
          </a:stretch>
        </p:blipFill>
        <p:spPr bwMode="auto">
          <a:xfrm>
            <a:off x="0" y="1676400"/>
            <a:ext cx="5410200" cy="5181600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595021"/>
            <a:ext cx="3657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“Vision without action is merely a dream.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Action without vision just passes the time.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Vision with action can change the world.”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Joel A. Barker</a:t>
            </a: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cook\Local Settings\Temporary Internet Files\Content.IE5\WO9MQ2G8\MP900442372[1].jpg"/>
          <p:cNvPicPr>
            <a:picLocks noChangeAspect="1" noChangeArrowheads="1"/>
          </p:cNvPicPr>
          <p:nvPr/>
        </p:nvPicPr>
        <p:blipFill>
          <a:blip r:embed="rId4" cstate="print"/>
          <a:srcRect l="21271"/>
          <a:stretch>
            <a:fillRect/>
          </a:stretch>
        </p:blipFill>
        <p:spPr bwMode="auto">
          <a:xfrm>
            <a:off x="0" y="1676399"/>
            <a:ext cx="5410200" cy="518160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595021"/>
            <a:ext cx="365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Creating a 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Parent Involvement POLICY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will provide the clarity of vision needed to move forward.</a:t>
            </a: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cook\Local Settings\Temporary Internet Files\Content.IE5\WO9MQ2G8\MP900442372[1].jpg"/>
          <p:cNvPicPr>
            <a:picLocks noChangeAspect="1" noChangeArrowheads="1"/>
          </p:cNvPicPr>
          <p:nvPr/>
        </p:nvPicPr>
        <p:blipFill>
          <a:blip r:embed="rId4" cstate="print"/>
          <a:srcRect l="21271"/>
          <a:stretch>
            <a:fillRect/>
          </a:stretch>
        </p:blipFill>
        <p:spPr bwMode="auto">
          <a:xfrm>
            <a:off x="0" y="1676399"/>
            <a:ext cx="5410200" cy="518160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</a:rPr>
              <a:t>Parent Involvement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POLICY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Makes a statement about the value of partnerships between home and school.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Expresses a belief that this partnership will positively impact student achievement.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Identifies focus areas for working together.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cook\Local Settings\Temporary Internet Files\Content.IE5\WO9MQ2G8\MP900442372[1].jpg"/>
          <p:cNvPicPr>
            <a:picLocks noChangeAspect="1" noChangeArrowheads="1"/>
          </p:cNvPicPr>
          <p:nvPr/>
        </p:nvPicPr>
        <p:blipFill>
          <a:blip r:embed="rId4" cstate="print"/>
          <a:srcRect l="21271"/>
          <a:stretch>
            <a:fillRect/>
          </a:stretch>
        </p:blipFill>
        <p:spPr bwMode="auto">
          <a:xfrm>
            <a:off x="0" y="1676399"/>
            <a:ext cx="5410200" cy="518160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Parent Involvement POLICY</a:t>
            </a:r>
          </a:p>
          <a:p>
            <a:pPr algn="ctr"/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Makes a statement about the value of partnerships between home and school.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Expresses a belief that this partnership will positively impact student achievement.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Identifies focus areas for working together.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cook\Local Settings\Temporary Internet Files\Content.IE5\WO9MQ2G8\MP900442372[1].jpg"/>
          <p:cNvPicPr>
            <a:picLocks noChangeAspect="1" noChangeArrowheads="1"/>
          </p:cNvPicPr>
          <p:nvPr/>
        </p:nvPicPr>
        <p:blipFill>
          <a:blip r:embed="rId4" cstate="print"/>
          <a:srcRect l="21271"/>
          <a:stretch>
            <a:fillRect/>
          </a:stretch>
        </p:blipFill>
        <p:spPr bwMode="auto">
          <a:xfrm>
            <a:off x="0" y="1676399"/>
            <a:ext cx="5410200" cy="518160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1"/>
            <a:ext cx="3429000" cy="10618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A Parent Involvement POLICY</a:t>
            </a:r>
            <a:r>
              <a:rPr lang="en-US" sz="3600" b="1" dirty="0" smtClean="0">
                <a:solidFill>
                  <a:srgbClr val="92D050"/>
                </a:solidFill>
              </a:rPr>
              <a:t> </a:t>
            </a:r>
          </a:p>
          <a:p>
            <a:pPr algn="ctr"/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Makes a statement about the value of partnerships between home and school.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rgbClr val="00580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5800"/>
                </a:solidFill>
              </a:rPr>
              <a:t>Expresses a belief that this partnership will positively impact student achievement.</a:t>
            </a:r>
          </a:p>
          <a:p>
            <a:pPr algn="ctr">
              <a:buFont typeface="Arial" pitchFamily="34" charset="0"/>
              <a:buChar char="•"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92D050"/>
                </a:solidFill>
              </a:rPr>
              <a:t>Identifies focus areas for working together.</a:t>
            </a: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pPr algn="ctr"/>
            <a:endParaRPr lang="en-US" sz="24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3600" b="1" dirty="0" smtClean="0">
              <a:solidFill>
                <a:srgbClr val="00B050"/>
              </a:solidFill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rcook\Local Settings\Temporary Internet Files\Content.IE5\WO9MQ2G8\MP900442372[1].jpg"/>
          <p:cNvPicPr>
            <a:picLocks noChangeAspect="1" noChangeArrowheads="1"/>
          </p:cNvPicPr>
          <p:nvPr/>
        </p:nvPicPr>
        <p:blipFill>
          <a:blip r:embed="rId4" cstate="print"/>
          <a:srcRect l="21271"/>
          <a:stretch>
            <a:fillRect/>
          </a:stretch>
        </p:blipFill>
        <p:spPr bwMode="auto">
          <a:xfrm>
            <a:off x="0" y="1676399"/>
            <a:ext cx="5410200" cy="5181601"/>
          </a:xfrm>
          <a:prstGeom prst="rect">
            <a:avLst/>
          </a:prstGeom>
          <a:noFill/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562600" y="1447800"/>
            <a:ext cx="342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How will we reach our destination?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What are the most direct routes to follow?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How can we avoid road blocks?</a:t>
            </a:r>
          </a:p>
          <a:p>
            <a:pPr algn="ctr"/>
            <a:endParaRPr lang="en-US" sz="2400" b="1" dirty="0" smtClean="0">
              <a:solidFill>
                <a:srgbClr val="92D05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92D050"/>
                </a:solidFill>
              </a:rPr>
              <a:t>How will we know we have arrived?</a:t>
            </a:r>
          </a:p>
        </p:txBody>
      </p:sp>
      <p:pic>
        <p:nvPicPr>
          <p:cNvPr id="23" name="Picture 22" descr="My_map_quest_by_QuanticChaos1000.jpg"/>
          <p:cNvPicPr>
            <a:picLocks noChangeAspect="1"/>
          </p:cNvPicPr>
          <p:nvPr/>
        </p:nvPicPr>
        <p:blipFill>
          <a:blip r:embed="rId2" cstate="print">
            <a:lum bright="100000"/>
          </a:blip>
          <a:srcRect t="1449" r="17121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pic>
        <p:nvPicPr>
          <p:cNvPr id="20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Picture 2" descr="C:\Documents and Settings\rcook\Local Settings\Temporary Internet Files\Content.IE5\CKMMCFFW\MP900442329[1].jpg"/>
          <p:cNvPicPr>
            <a:picLocks noChangeAspect="1" noChangeArrowheads="1"/>
          </p:cNvPicPr>
          <p:nvPr/>
        </p:nvPicPr>
        <p:blipFill>
          <a:blip r:embed="rId3" cstate="print"/>
          <a:srcRect l="34773" t="80000" r="12046" b="4545"/>
          <a:stretch>
            <a:fillRect/>
          </a:stretch>
        </p:blipFill>
        <p:spPr bwMode="auto">
          <a:xfrm>
            <a:off x="0" y="0"/>
            <a:ext cx="5410200" cy="16002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304800" y="0"/>
            <a:ext cx="3886200" cy="160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</a:t>
            </a:r>
          </a:p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ENGAGEMENT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4572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NOW WHAT?</a:t>
            </a:r>
          </a:p>
        </p:txBody>
      </p:sp>
      <p:pic>
        <p:nvPicPr>
          <p:cNvPr id="15" name="Picture 14" descr="map_quest_by_QuanticChaos1000.jpg"/>
          <p:cNvPicPr>
            <a:picLocks noChangeAspect="1"/>
          </p:cNvPicPr>
          <p:nvPr/>
        </p:nvPicPr>
        <p:blipFill>
          <a:blip r:embed="rId2" cstate="print"/>
          <a:srcRect r="21429"/>
          <a:stretch>
            <a:fillRect/>
          </a:stretch>
        </p:blipFill>
        <p:spPr>
          <a:xfrm>
            <a:off x="0" y="1676400"/>
            <a:ext cx="5410200" cy="5181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86400" y="5867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WE NEED A PLAN!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Policy To Practice: Policy, Action Plan, Compact</a:t>
            </a:r>
            <a:endParaRPr lang="en-US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849</Words>
  <Application>Microsoft Office PowerPoint</Application>
  <PresentationFormat>On-screen Show (4:3)</PresentationFormat>
  <Paragraphs>328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Wichita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rcook</dc:creator>
  <cp:lastModifiedBy>rcook</cp:lastModifiedBy>
  <cp:revision>131</cp:revision>
  <dcterms:created xsi:type="dcterms:W3CDTF">2010-02-10T23:42:20Z</dcterms:created>
  <dcterms:modified xsi:type="dcterms:W3CDTF">2010-07-26T15:02:13Z</dcterms:modified>
</cp:coreProperties>
</file>