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4" r:id="rId2"/>
    <p:sldId id="318" r:id="rId3"/>
    <p:sldId id="285" r:id="rId4"/>
    <p:sldId id="286" r:id="rId5"/>
    <p:sldId id="287" r:id="rId6"/>
    <p:sldId id="288" r:id="rId7"/>
    <p:sldId id="290" r:id="rId8"/>
    <p:sldId id="291" r:id="rId9"/>
    <p:sldId id="292" r:id="rId10"/>
    <p:sldId id="293" r:id="rId11"/>
    <p:sldId id="295" r:id="rId12"/>
    <p:sldId id="257"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8F884"/>
    <a:srgbClr val="EAE6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79800" autoAdjust="0"/>
  </p:normalViewPr>
  <p:slideViewPr>
    <p:cSldViewPr>
      <p:cViewPr>
        <p:scale>
          <a:sx n="40" d="100"/>
          <a:sy n="40" d="100"/>
        </p:scale>
        <p:origin x="-1926" y="-4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AA65A-8E7A-4138-B366-E3D58EFEEBAB}" type="datetimeFigureOut">
              <a:rPr lang="en-US" smtClean="0"/>
              <a:pPr/>
              <a:t>7/26/2010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CB4EF-357F-481A-BEB8-5F49F24E058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is to be shown while audience is gathering and getting seated. (</a:t>
            </a:r>
            <a:r>
              <a:rPr lang="en-US" baseline="0" smtClean="0"/>
              <a:t>Title page)</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come to realize that we need help. We need a partner. We need someone to join us on our journey and support us in our work and our lives.</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how do we find a suitable match to join us in our work? </a:t>
            </a:r>
            <a:r>
              <a:rPr lang="en-US" baseline="0" dirty="0" err="1" smtClean="0"/>
              <a:t>Hmmmm</a:t>
            </a:r>
            <a:r>
              <a:rPr lang="en-US" baseline="0" dirty="0" smtClean="0"/>
              <a:t>… what does this remind us of? Again, we are a reflection of the society at large. And the society at large has discovered that we may indeed be surrounded by six billion people, but we need help in finding the right partner….  Sound familiar? </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what makes online</a:t>
            </a:r>
            <a:r>
              <a:rPr lang="en-US" baseline="0" dirty="0" smtClean="0"/>
              <a:t> dating sites so successful? How can looking for a partner be made into a formula that can search for and find compatible candidates?</a:t>
            </a:r>
          </a:p>
          <a:p>
            <a:r>
              <a:rPr lang="en-US" baseline="0" dirty="0" smtClean="0"/>
              <a:t>And how would we define a partner that is right for us? What exactly are we looking for? Let’s start with the basics…</a:t>
            </a:r>
          </a:p>
          <a:p>
            <a:r>
              <a:rPr lang="en-US" baseline="0" dirty="0" smtClean="0"/>
              <a:t>(point out that .COM stands for collaborative, ongoing, and mutually beneficial)</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even begin to</a:t>
            </a:r>
            <a:r>
              <a:rPr lang="en-US" baseline="0" dirty="0" smtClean="0"/>
              <a:t> search for a partner, we need to understand that we are creating a team. We will work together as a team.</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partners,</a:t>
            </a:r>
            <a:r>
              <a:rPr lang="en-US" baseline="0" dirty="0" smtClean="0"/>
              <a:t> we must work to maintain our relationship. As partners, we must think long term in order to be truly successful and effective.</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tough one. It</a:t>
            </a:r>
            <a:r>
              <a:rPr lang="en-US" baseline="0" dirty="0" smtClean="0"/>
              <a:t> is easy to identify ways that a school can benefit from having an outside partner. But the word PARTNER implies that this must be more than “What have you done for me lately?” A partner relationship needs be MUTUALLY beneficial. Simply receiving donations from a business or agency, is not mutually beneficial. That does not mean that we should abandon those wonderful benefactors who support our schools with donations of time, money, and things like books, coats, or tutors. Instead, we should examine those relationships and seek ways to take them to the next level.</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Online dating sites have already figured out how to organize your</a:t>
            </a:r>
            <a:r>
              <a:rPr lang="en-US" baseline="0" dirty="0" smtClean="0"/>
              <a:t> search for a partner. There is no reason to reinvent the wheel. Let’s look at the ways they help millions of people find a perfect match.</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a:t>
            </a:r>
            <a:r>
              <a:rPr lang="en-US" baseline="0" dirty="0" smtClean="0"/>
              <a:t> number one in most sites is to clearly define who YOU are. This is your marketing piece. You cannot begin to search for a partner until you can clearly communicate who you are. In other words, create your profile.</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you looking for? Have you taken the time to sit down and list your goals and expectations? Begin</a:t>
            </a:r>
            <a:r>
              <a:rPr lang="en-US" baseline="0" dirty="0" smtClean="0"/>
              <a:t> by asking, “WHY am I looking for a partner in the first place? What do I have to gain? What can I give in return?</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that you have defined who you are and who</a:t>
            </a:r>
            <a:r>
              <a:rPr lang="en-US" baseline="0" dirty="0" smtClean="0"/>
              <a:t> you are looking for…  the site will allow you to start searching! </a:t>
            </a:r>
          </a:p>
          <a:p>
            <a:r>
              <a:rPr lang="en-US" baseline="0" dirty="0" smtClean="0"/>
              <a:t>Yikes! This is exciting, BUT… it can be a daunting task. </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say that schools are a reflection of </a:t>
            </a:r>
            <a:r>
              <a:rPr lang="en-US" baseline="0" dirty="0" smtClean="0"/>
              <a:t>our society at large. </a:t>
            </a:r>
          </a:p>
          <a:p>
            <a:r>
              <a:rPr lang="en-US" dirty="0" smtClean="0"/>
              <a:t>Remember when we first started</a:t>
            </a:r>
            <a:r>
              <a:rPr lang="en-US" baseline="0" dirty="0" smtClean="0"/>
              <a:t> hearing the term “global learners?” Looking back, our understanding of what “global” meant, was very narrow. Not really global at all!  Consider all the avenues we have now to instantly be in communication with someone on the other side of the world. One would think that we feel very connected right now.</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Obviously, there is more to consider than looks alone. </a:t>
            </a:r>
          </a:p>
          <a:p>
            <a:r>
              <a:rPr lang="en-US" dirty="0" smtClean="0"/>
              <a:t>A partner candidate may appear to be compatible with your needs</a:t>
            </a:r>
            <a:r>
              <a:rPr lang="en-US" baseline="0" dirty="0" smtClean="0"/>
              <a:t> until you meet and discuss the specifics.</a:t>
            </a:r>
          </a:p>
          <a:p>
            <a:r>
              <a:rPr lang="en-US" baseline="0" dirty="0" smtClean="0"/>
              <a:t>Do you share the same expectations?</a:t>
            </a:r>
          </a:p>
          <a:p>
            <a:r>
              <a:rPr lang="en-US" baseline="0" dirty="0" smtClean="0"/>
              <a:t>Do you both understand what this relationship will require of each of you?</a:t>
            </a:r>
          </a:p>
          <a:p>
            <a:r>
              <a:rPr lang="en-US" baseline="0" dirty="0" smtClean="0"/>
              <a:t>Do you understand and agree on your roles and responsibilities?</a:t>
            </a:r>
          </a:p>
          <a:p>
            <a:r>
              <a:rPr lang="en-US" baseline="0" dirty="0" smtClean="0"/>
              <a:t>Have you discussed the desired outcomes?</a:t>
            </a:r>
          </a:p>
          <a:p>
            <a:r>
              <a:rPr lang="en-US" baseline="0" dirty="0" smtClean="0"/>
              <a:t>If so…. You may be ready for the next step!</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That’s right… it’s time to discuss making a commitment.</a:t>
            </a:r>
          </a:p>
          <a:p>
            <a:r>
              <a:rPr lang="en-US" dirty="0" smtClean="0"/>
              <a:t>Signing</a:t>
            </a:r>
            <a:r>
              <a:rPr lang="en-US" baseline="0" dirty="0" smtClean="0"/>
              <a:t> a Partner Agreement Form will declare your intentions to create and maintain a lasting relationship, and help to define your arrangements.</a:t>
            </a:r>
          </a:p>
          <a:p>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We’re not done yet….</a:t>
            </a:r>
          </a:p>
          <a:p>
            <a:r>
              <a:rPr lang="en-US" dirty="0" smtClean="0"/>
              <a:t>What</a:t>
            </a:r>
            <a:r>
              <a:rPr lang="en-US" baseline="0" dirty="0" smtClean="0"/>
              <a:t> happens if someone leaves? Do you have plans in place for keeping your relationship intact and functioning? A good partner team will know how to survive and thrive during times of change. </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a</a:t>
            </a:r>
            <a:r>
              <a:rPr lang="en-US" dirty="0" smtClean="0"/>
              <a:t>re we coming together or coming apart? </a:t>
            </a:r>
          </a:p>
          <a:p>
            <a:r>
              <a:rPr lang="en-US" dirty="0" smtClean="0"/>
              <a:t>It may seem like a contradiction, but in the midst of all this</a:t>
            </a:r>
            <a:r>
              <a:rPr lang="en-US" baseline="0" dirty="0" smtClean="0"/>
              <a:t> connectedness, researchers say we are actually feeling more alone. </a:t>
            </a:r>
          </a:p>
          <a:p>
            <a:r>
              <a:rPr lang="en-US" baseline="0" dirty="0" smtClean="0"/>
              <a:t>Instead of playing on a baseball team, we are now playing baseball on our </a:t>
            </a:r>
            <a:r>
              <a:rPr lang="en-US" baseline="0" dirty="0" err="1" smtClean="0"/>
              <a:t>wii’s</a:t>
            </a:r>
            <a:r>
              <a:rPr lang="en-US" baseline="0" dirty="0" smtClean="0"/>
              <a:t>. In our living room. Alone.</a:t>
            </a:r>
          </a:p>
        </p:txBody>
      </p:sp>
      <p:sp>
        <p:nvSpPr>
          <p:cNvPr id="4" name="Slide Number Placeholder 3"/>
          <p:cNvSpPr>
            <a:spLocks noGrp="1"/>
          </p:cNvSpPr>
          <p:nvPr>
            <p:ph type="sldNum" sz="quarter" idx="10"/>
          </p:nvPr>
        </p:nvSpPr>
        <p:spPr/>
        <p:txBody>
          <a:bodyPr/>
          <a:lstStyle/>
          <a:p>
            <a:fld id="{7E8CB4EF-357F-481A-BEB8-5F49F24E058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students may enter our schools and classrooms as individuals, we know there is more than what meets the eye.</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Along with a backpack, a child carries the hopes and dreams of an entire family on their back.</a:t>
            </a:r>
            <a:r>
              <a:rPr lang="en-US" baseline="0" dirty="0" smtClean="0"/>
              <a:t> They also bring their own unique background, culture, experiences, and expectations.</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Teachers</a:t>
            </a:r>
            <a:r>
              <a:rPr lang="en-US" baseline="0" dirty="0" smtClean="0"/>
              <a:t> enter the classroom with years of college, research, curriculum, and knowledge about their jobs. And they </a:t>
            </a:r>
            <a:r>
              <a:rPr lang="en-US" dirty="0" smtClean="0"/>
              <a:t>spend their days surrounded by noise, students, and colleagues. They meet together, learn together, and plan together.</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at the end of the day, teachers can very easily feel alone</a:t>
            </a:r>
            <a:r>
              <a:rPr lang="en-US" baseline="0" dirty="0" smtClean="0"/>
              <a:t> and isolated. They have briefcases instead of backpacks, and they are stuffed full of papers to grade, lessons to plan, reports to complete, and their own expectations.</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Schools</a:t>
            </a:r>
            <a:r>
              <a:rPr lang="en-US" baseline="0" dirty="0" smtClean="0"/>
              <a:t> may sit on busy streets or tucked into quiet neighborhoods. They are part of a larger community. Yet, they may not be truly connected to that community in a meaningful way. When it comes to going about the business of educating students, schools often function as separate and isolated entities.</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no surprise</a:t>
            </a:r>
            <a:r>
              <a:rPr lang="en-US" baseline="0" dirty="0" smtClean="0"/>
              <a:t> that we hear the phrase, “It’s all about relationships”, everywhere we go. We hear this discussion at the board table and the breakfast table. </a:t>
            </a:r>
          </a:p>
          <a:p>
            <a:r>
              <a:rPr lang="en-US" baseline="0" dirty="0" smtClean="0"/>
              <a:t>When we discuss assessment scores, we invariably agree that  we must form relationships with students if we are to reach them, and teach them. </a:t>
            </a:r>
          </a:p>
          <a:p>
            <a:r>
              <a:rPr lang="en-US" baseline="0" dirty="0" smtClean="0"/>
              <a:t>In order to succeed, we must reach out and connect with those around us. We simply cannot succeed by ourselves.</a:t>
            </a:r>
            <a:endParaRPr lang="en-US" dirty="0"/>
          </a:p>
        </p:txBody>
      </p:sp>
      <p:sp>
        <p:nvSpPr>
          <p:cNvPr id="4" name="Slide Number Placeholder 3"/>
          <p:cNvSpPr>
            <a:spLocks noGrp="1"/>
          </p:cNvSpPr>
          <p:nvPr>
            <p:ph type="sldNum" sz="quarter" idx="10"/>
          </p:nvPr>
        </p:nvSpPr>
        <p:spPr/>
        <p:txBody>
          <a:bodyPr/>
          <a:lstStyle/>
          <a:p>
            <a:fld id="{7E8CB4EF-357F-481A-BEB8-5F49F24E058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293A17-23F7-42D6-A04F-E1F36494372A}"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
        <p:nvSpPr>
          <p:cNvPr id="6" name="Slide Number Placeholder 5"/>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3B44E-B49F-4039-86EB-3702FAED4B9D}"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
        <p:nvSpPr>
          <p:cNvPr id="6" name="Slide Number Placeholder 5"/>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FEBAB-806E-4F6E-B257-1EC9A98B14A0}"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
        <p:nvSpPr>
          <p:cNvPr id="6" name="Slide Number Placeholder 5"/>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B3957D-2538-4450-92EA-B1187025BC1F}"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
        <p:nvSpPr>
          <p:cNvPr id="6" name="Slide Number Placeholder 5"/>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7C480-70F4-4376-9B32-FD3F8FC59E64}" type="datetime1">
              <a:rPr lang="en-US" smtClean="0"/>
              <a:pPr/>
              <a:t>7/26/2010</a:t>
            </a:fld>
            <a:endParaRPr lang="en-US"/>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
        <p:nvSpPr>
          <p:cNvPr id="6" name="Slide Number Placeholder 5"/>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8D2F29-50C1-42F2-811A-7B64D15BC4CC}" type="datetime1">
              <a:rPr lang="en-US" smtClean="0"/>
              <a:pPr/>
              <a:t>7/26/2010</a:t>
            </a:fld>
            <a:endParaRPr lang="en-US"/>
          </a:p>
        </p:txBody>
      </p:sp>
      <p:sp>
        <p:nvSpPr>
          <p:cNvPr id="6" name="Footer Placeholder 5"/>
          <p:cNvSpPr>
            <a:spLocks noGrp="1"/>
          </p:cNvSpPr>
          <p:nvPr>
            <p:ph type="ftr" sz="quarter" idx="11"/>
          </p:nvPr>
        </p:nvSpPr>
        <p:spPr/>
        <p:txBody>
          <a:bodyPr/>
          <a:lstStyle/>
          <a:p>
            <a:r>
              <a:rPr lang="en-US" smtClean="0"/>
              <a:t>Effective School - Business - Community Partners</a:t>
            </a:r>
            <a:endParaRPr lang="en-US"/>
          </a:p>
        </p:txBody>
      </p:sp>
      <p:sp>
        <p:nvSpPr>
          <p:cNvPr id="7" name="Slide Number Placeholder 6"/>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05D9BD-57A7-4707-AA0F-47EDBC2F5226}" type="datetime1">
              <a:rPr lang="en-US" smtClean="0"/>
              <a:pPr/>
              <a:t>7/26/2010</a:t>
            </a:fld>
            <a:endParaRPr lang="en-US"/>
          </a:p>
        </p:txBody>
      </p:sp>
      <p:sp>
        <p:nvSpPr>
          <p:cNvPr id="8" name="Footer Placeholder 7"/>
          <p:cNvSpPr>
            <a:spLocks noGrp="1"/>
          </p:cNvSpPr>
          <p:nvPr>
            <p:ph type="ftr" sz="quarter" idx="11"/>
          </p:nvPr>
        </p:nvSpPr>
        <p:spPr/>
        <p:txBody>
          <a:bodyPr/>
          <a:lstStyle/>
          <a:p>
            <a:r>
              <a:rPr lang="en-US" smtClean="0"/>
              <a:t>Effective School - Business - Community Partners</a:t>
            </a:r>
            <a:endParaRPr lang="en-US"/>
          </a:p>
        </p:txBody>
      </p:sp>
      <p:sp>
        <p:nvSpPr>
          <p:cNvPr id="9" name="Slide Number Placeholder 8"/>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ACB3CB-C864-4FD3-89AD-0DF502A926D2}" type="datetime1">
              <a:rPr lang="en-US" smtClean="0"/>
              <a:pPr/>
              <a:t>7/26/2010</a:t>
            </a:fld>
            <a:endParaRPr lang="en-US"/>
          </a:p>
        </p:txBody>
      </p:sp>
      <p:sp>
        <p:nvSpPr>
          <p:cNvPr id="4" name="Footer Placeholder 3"/>
          <p:cNvSpPr>
            <a:spLocks noGrp="1"/>
          </p:cNvSpPr>
          <p:nvPr>
            <p:ph type="ftr" sz="quarter" idx="11"/>
          </p:nvPr>
        </p:nvSpPr>
        <p:spPr/>
        <p:txBody>
          <a:bodyPr/>
          <a:lstStyle/>
          <a:p>
            <a:r>
              <a:rPr lang="en-US" smtClean="0"/>
              <a:t>Effective School - Business - Community Partners</a:t>
            </a:r>
            <a:endParaRPr lang="en-US"/>
          </a:p>
        </p:txBody>
      </p:sp>
      <p:sp>
        <p:nvSpPr>
          <p:cNvPr id="5" name="Slide Number Placeholder 4"/>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19042-89ED-4CCD-99B3-65BAFBA19262}" type="datetime1">
              <a:rPr lang="en-US" smtClean="0"/>
              <a:pPr/>
              <a:t>7/26/2010</a:t>
            </a:fld>
            <a:endParaRPr lang="en-US"/>
          </a:p>
        </p:txBody>
      </p:sp>
      <p:sp>
        <p:nvSpPr>
          <p:cNvPr id="3" name="Footer Placeholder 2"/>
          <p:cNvSpPr>
            <a:spLocks noGrp="1"/>
          </p:cNvSpPr>
          <p:nvPr>
            <p:ph type="ftr" sz="quarter" idx="11"/>
          </p:nvPr>
        </p:nvSpPr>
        <p:spPr/>
        <p:txBody>
          <a:bodyPr/>
          <a:lstStyle/>
          <a:p>
            <a:r>
              <a:rPr lang="en-US" smtClean="0"/>
              <a:t>Effective School - Business - Community Partners</a:t>
            </a:r>
            <a:endParaRPr lang="en-US"/>
          </a:p>
        </p:txBody>
      </p:sp>
      <p:sp>
        <p:nvSpPr>
          <p:cNvPr id="4" name="Slide Number Placeholder 3"/>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0FF62-61CA-4D84-BC9A-11E31B6C74B8}" type="datetime1">
              <a:rPr lang="en-US" smtClean="0"/>
              <a:pPr/>
              <a:t>7/26/2010</a:t>
            </a:fld>
            <a:endParaRPr lang="en-US"/>
          </a:p>
        </p:txBody>
      </p:sp>
      <p:sp>
        <p:nvSpPr>
          <p:cNvPr id="6" name="Footer Placeholder 5"/>
          <p:cNvSpPr>
            <a:spLocks noGrp="1"/>
          </p:cNvSpPr>
          <p:nvPr>
            <p:ph type="ftr" sz="quarter" idx="11"/>
          </p:nvPr>
        </p:nvSpPr>
        <p:spPr/>
        <p:txBody>
          <a:bodyPr/>
          <a:lstStyle/>
          <a:p>
            <a:r>
              <a:rPr lang="en-US" smtClean="0"/>
              <a:t>Effective School - Business - Community Partners</a:t>
            </a:r>
            <a:endParaRPr lang="en-US"/>
          </a:p>
        </p:txBody>
      </p:sp>
      <p:sp>
        <p:nvSpPr>
          <p:cNvPr id="7" name="Slide Number Placeholder 6"/>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DE2DD-1D1D-4205-82BE-2A3508AD2589}" type="datetime1">
              <a:rPr lang="en-US" smtClean="0"/>
              <a:pPr/>
              <a:t>7/26/2010</a:t>
            </a:fld>
            <a:endParaRPr lang="en-US"/>
          </a:p>
        </p:txBody>
      </p:sp>
      <p:sp>
        <p:nvSpPr>
          <p:cNvPr id="6" name="Footer Placeholder 5"/>
          <p:cNvSpPr>
            <a:spLocks noGrp="1"/>
          </p:cNvSpPr>
          <p:nvPr>
            <p:ph type="ftr" sz="quarter" idx="11"/>
          </p:nvPr>
        </p:nvSpPr>
        <p:spPr/>
        <p:txBody>
          <a:bodyPr/>
          <a:lstStyle/>
          <a:p>
            <a:r>
              <a:rPr lang="en-US" smtClean="0"/>
              <a:t>Effective School - Business - Community Partners</a:t>
            </a:r>
            <a:endParaRPr lang="en-US"/>
          </a:p>
        </p:txBody>
      </p:sp>
      <p:sp>
        <p:nvSpPr>
          <p:cNvPr id="7" name="Slide Number Placeholder 6"/>
          <p:cNvSpPr>
            <a:spLocks noGrp="1"/>
          </p:cNvSpPr>
          <p:nvPr>
            <p:ph type="sldNum" sz="quarter" idx="12"/>
          </p:nvPr>
        </p:nvSpPr>
        <p:spPr/>
        <p:txBody>
          <a:bodyPr/>
          <a:lstStyle/>
          <a:p>
            <a:fld id="{122B9254-1E2F-4E08-9426-7F6E1F4A977F}" type="slidenum">
              <a:rPr lang="en-US" smtClean="0"/>
              <a:pPr/>
              <a:t>‹#›</a:t>
            </a:fld>
            <a:endParaRPr lang="en-US"/>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FCD07-F123-4120-816C-D1EFE7532C69}" type="datetime1">
              <a:rPr lang="en-US" smtClean="0"/>
              <a:pPr/>
              <a:t>7/26/2010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Effective School - Business - Community Partners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B9254-1E2F-4E08-9426-7F6E1F4A97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5000"/>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2514600"/>
            <a:ext cx="9144000" cy="2231380"/>
          </a:xfrm>
          <a:prstGeom prst="rect">
            <a:avLst/>
          </a:prstGeom>
          <a:noFill/>
        </p:spPr>
        <p:txBody>
          <a:bodyPr wrap="square" rtlCol="0">
            <a:spAutoFit/>
          </a:bodyPr>
          <a:lstStyle/>
          <a:p>
            <a:pPr algn="ctr"/>
            <a:r>
              <a:rPr lang="en-US" sz="2400" dirty="0" smtClean="0">
                <a:solidFill>
                  <a:srgbClr val="FF0000"/>
                </a:solidFill>
                <a:latin typeface="Arial Rounded MT Bold" pitchFamily="34" charset="0"/>
              </a:rPr>
              <a:t>Effective School – Business - Community </a:t>
            </a:r>
            <a:r>
              <a:rPr lang="en-US" sz="11500" dirty="0" smtClean="0">
                <a:solidFill>
                  <a:schemeClr val="bg1"/>
                </a:solidFill>
                <a:latin typeface="Arial Rounded MT Bold" pitchFamily="34" charset="0"/>
              </a:rPr>
              <a:t>Partners</a:t>
            </a:r>
            <a:r>
              <a:rPr lang="en-US" sz="9600" dirty="0" smtClean="0">
                <a:solidFill>
                  <a:srgbClr val="FF0000"/>
                </a:solidFill>
                <a:latin typeface="Arial Rounded MT Bold" pitchFamily="34" charset="0"/>
              </a:rPr>
              <a:t> </a:t>
            </a:r>
            <a:endParaRPr lang="en-US" sz="9600" dirty="0">
              <a:solidFill>
                <a:srgbClr val="FF0000"/>
              </a:solidFill>
              <a:latin typeface="Arial Rounded MT Bold" pitchFamily="34" charset="0"/>
            </a:endParaRPr>
          </a:p>
        </p:txBody>
      </p:sp>
      <p:sp>
        <p:nvSpPr>
          <p:cNvPr id="7" name="Footer Placeholder 6"/>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hands hold.jpg"/>
          <p:cNvPicPr>
            <a:picLocks noChangeAspect="1"/>
          </p:cNvPicPr>
          <p:nvPr/>
        </p:nvPicPr>
        <p:blipFill>
          <a:blip r:embed="rId3" cstate="print"/>
          <a:srcRect l="12500" t="5195"/>
          <a:stretch>
            <a:fillRect/>
          </a:stretch>
        </p:blipFill>
        <p:spPr>
          <a:xfrm>
            <a:off x="0" y="0"/>
            <a:ext cx="8001000" cy="5562600"/>
          </a:xfrm>
          <a:prstGeom prst="rect">
            <a:avLst/>
          </a:prstGeom>
        </p:spPr>
      </p:pic>
      <p:sp>
        <p:nvSpPr>
          <p:cNvPr id="7" name="TextBox 6"/>
          <p:cNvSpPr txBox="1"/>
          <p:nvPr/>
        </p:nvSpPr>
        <p:spPr>
          <a:xfrm>
            <a:off x="0" y="5715000"/>
            <a:ext cx="8610600" cy="707886"/>
          </a:xfrm>
          <a:prstGeom prst="rect">
            <a:avLst/>
          </a:prstGeom>
          <a:noFill/>
        </p:spPr>
        <p:txBody>
          <a:bodyPr wrap="square" rtlCol="0">
            <a:spAutoFit/>
          </a:bodyPr>
          <a:lstStyle/>
          <a:p>
            <a:pPr algn="ctr"/>
            <a:r>
              <a:rPr lang="en-US" sz="4000" b="1" dirty="0" smtClean="0">
                <a:solidFill>
                  <a:schemeClr val="bg1"/>
                </a:solidFill>
              </a:rPr>
              <a:t>You need a </a:t>
            </a:r>
            <a:r>
              <a:rPr lang="en-US" sz="4000" b="1" dirty="0" smtClean="0">
                <a:solidFill>
                  <a:srgbClr val="FF0000"/>
                </a:solidFill>
                <a:latin typeface="Arial Rounded MT Bold" pitchFamily="34" charset="0"/>
              </a:rPr>
              <a:t>PARTNER</a:t>
            </a:r>
            <a:endParaRPr lang="en-US" sz="4000" b="1" dirty="0">
              <a:solidFill>
                <a:schemeClr val="bg1"/>
              </a:solidFill>
            </a:endParaRPr>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earts.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3200400" y="4848761"/>
            <a:ext cx="7924800" cy="1323439"/>
          </a:xfrm>
          <a:prstGeom prst="rect">
            <a:avLst/>
          </a:prstGeom>
          <a:noFill/>
        </p:spPr>
        <p:txBody>
          <a:bodyPr wrap="square" rtlCol="0">
            <a:spAutoFit/>
          </a:bodyPr>
          <a:lstStyle/>
          <a:p>
            <a:r>
              <a:rPr lang="en-US" sz="8000" dirty="0" smtClean="0">
                <a:solidFill>
                  <a:srgbClr val="F8F884"/>
                </a:solidFill>
              </a:rPr>
              <a:t>eHarmony.com</a:t>
            </a:r>
            <a:endParaRPr lang="en-US" sz="8000" dirty="0">
              <a:solidFill>
                <a:srgbClr val="F8F884"/>
              </a:solidFill>
            </a:endParaRPr>
          </a:p>
        </p:txBody>
      </p:sp>
      <p:sp>
        <p:nvSpPr>
          <p:cNvPr id="4" name="TextBox 3"/>
          <p:cNvSpPr txBox="1"/>
          <p:nvPr/>
        </p:nvSpPr>
        <p:spPr>
          <a:xfrm>
            <a:off x="3048000" y="5839361"/>
            <a:ext cx="9677400" cy="1323439"/>
          </a:xfrm>
          <a:prstGeom prst="rect">
            <a:avLst/>
          </a:prstGeom>
          <a:noFill/>
        </p:spPr>
        <p:txBody>
          <a:bodyPr wrap="square" rtlCol="0">
            <a:spAutoFit/>
          </a:bodyPr>
          <a:lstStyle/>
          <a:p>
            <a:r>
              <a:rPr lang="en-US" sz="8000" dirty="0" smtClean="0">
                <a:solidFill>
                  <a:srgbClr val="F8F884"/>
                </a:solidFill>
              </a:rPr>
              <a:t>Chemistry.com</a:t>
            </a:r>
            <a:endParaRPr lang="en-US" sz="8000" dirty="0">
              <a:solidFill>
                <a:srgbClr val="F8F884"/>
              </a:solidFill>
            </a:endParaRPr>
          </a:p>
        </p:txBody>
      </p:sp>
      <p:sp>
        <p:nvSpPr>
          <p:cNvPr id="6" name="TextBox 5"/>
          <p:cNvSpPr txBox="1"/>
          <p:nvPr/>
        </p:nvSpPr>
        <p:spPr>
          <a:xfrm>
            <a:off x="4495800" y="3934361"/>
            <a:ext cx="7924800" cy="1323439"/>
          </a:xfrm>
          <a:prstGeom prst="rect">
            <a:avLst/>
          </a:prstGeom>
          <a:noFill/>
        </p:spPr>
        <p:txBody>
          <a:bodyPr wrap="square" rtlCol="0">
            <a:spAutoFit/>
          </a:bodyPr>
          <a:lstStyle/>
          <a:p>
            <a:r>
              <a:rPr lang="en-US" sz="8000" dirty="0" smtClean="0">
                <a:solidFill>
                  <a:srgbClr val="F8F884"/>
                </a:solidFill>
              </a:rPr>
              <a:t>Match.com</a:t>
            </a:r>
            <a:endParaRPr lang="en-US" sz="8000" dirty="0">
              <a:solidFill>
                <a:srgbClr val="F8F884"/>
              </a:solidFill>
            </a:endParaRPr>
          </a:p>
        </p:txBody>
      </p:sp>
      <p:sp>
        <p:nvSpPr>
          <p:cNvPr id="8" name="TextBox 7"/>
          <p:cNvSpPr txBox="1"/>
          <p:nvPr/>
        </p:nvSpPr>
        <p:spPr>
          <a:xfrm>
            <a:off x="1143000" y="685800"/>
            <a:ext cx="8001000" cy="1323439"/>
          </a:xfrm>
          <a:prstGeom prst="rect">
            <a:avLst/>
          </a:prstGeom>
          <a:noFill/>
        </p:spPr>
        <p:txBody>
          <a:bodyPr wrap="square" rtlCol="0">
            <a:spAutoFit/>
          </a:bodyPr>
          <a:lstStyle/>
          <a:p>
            <a:r>
              <a:rPr lang="en-US" sz="4000" dirty="0" smtClean="0">
                <a:solidFill>
                  <a:schemeClr val="bg1"/>
                </a:solidFill>
              </a:rPr>
              <a:t>It’s time to     </a:t>
            </a:r>
          </a:p>
          <a:p>
            <a:r>
              <a:rPr lang="en-US" sz="4000" b="1" dirty="0" smtClean="0">
                <a:solidFill>
                  <a:srgbClr val="FF0000"/>
                </a:solidFill>
                <a:latin typeface="Arial Rounded MT Bold" pitchFamily="34" charset="0"/>
              </a:rPr>
              <a:t>REACH OUT </a:t>
            </a:r>
            <a:endParaRPr lang="en-US" sz="4000" b="1" dirty="0">
              <a:solidFill>
                <a:schemeClr val="bg1"/>
              </a:solidFill>
            </a:endParaRPr>
          </a:p>
        </p:txBody>
      </p:sp>
      <p:sp>
        <p:nvSpPr>
          <p:cNvPr id="9" name="Footer Placeholder 8"/>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hands_heart.jpg"/>
          <p:cNvPicPr>
            <a:picLocks noChangeAspect="1"/>
          </p:cNvPicPr>
          <p:nvPr/>
        </p:nvPicPr>
        <p:blipFill>
          <a:blip r:embed="rId3" cstate="print"/>
          <a:stretch>
            <a:fillRect/>
          </a:stretch>
        </p:blipFill>
        <p:spPr>
          <a:xfrm>
            <a:off x="2362200" y="1600200"/>
            <a:ext cx="6781800" cy="5257800"/>
          </a:xfrm>
          <a:prstGeom prst="rect">
            <a:avLst/>
          </a:prstGeom>
        </p:spPr>
      </p:pic>
      <p:sp>
        <p:nvSpPr>
          <p:cNvPr id="16" name="TextBox 15"/>
          <p:cNvSpPr txBox="1"/>
          <p:nvPr/>
        </p:nvSpPr>
        <p:spPr>
          <a:xfrm>
            <a:off x="2286000" y="5105400"/>
            <a:ext cx="4191000" cy="1569660"/>
          </a:xfrm>
          <a:prstGeom prst="rect">
            <a:avLst/>
          </a:prstGeom>
          <a:noFill/>
          <a:effectLst>
            <a:innerShdw blurRad="63500" dist="50800" dir="16200000">
              <a:prstClr val="black">
                <a:alpha val="50000"/>
              </a:prstClr>
            </a:innerShdw>
          </a:effectLst>
        </p:spPr>
        <p:txBody>
          <a:bodyPr wrap="square" rtlCol="0">
            <a:spAutoFit/>
          </a:bodyPr>
          <a:lstStyle/>
          <a:p>
            <a:r>
              <a:rPr lang="en-US" sz="3200" b="1" dirty="0" smtClean="0">
                <a:effectLst>
                  <a:outerShdw blurRad="38100" dist="38100" dir="2700000" algn="tl">
                    <a:srgbClr val="000000">
                      <a:alpha val="43137"/>
                    </a:srgbClr>
                  </a:outerShdw>
                </a:effectLst>
              </a:rPr>
              <a:t>collaborative</a:t>
            </a:r>
          </a:p>
          <a:p>
            <a:r>
              <a:rPr lang="en-US" sz="3200" b="1" dirty="0" smtClean="0">
                <a:effectLst>
                  <a:outerShdw blurRad="38100" dist="38100" dir="2700000" algn="tl">
                    <a:srgbClr val="000000">
                      <a:alpha val="43137"/>
                    </a:srgbClr>
                  </a:outerShdw>
                </a:effectLst>
              </a:rPr>
              <a:t>ongoing</a:t>
            </a:r>
          </a:p>
          <a:p>
            <a:r>
              <a:rPr lang="en-US" sz="3200" b="1" dirty="0" smtClean="0">
                <a:effectLst>
                  <a:outerShdw blurRad="38100" dist="38100" dir="2700000" algn="tl">
                    <a:srgbClr val="000000">
                      <a:alpha val="43137"/>
                    </a:srgbClr>
                  </a:outerShdw>
                </a:effectLst>
              </a:rPr>
              <a:t>mutually beneficial</a:t>
            </a:r>
            <a:endParaRPr lang="en-US" sz="3200" b="1" dirty="0">
              <a:effectLst>
                <a:outerShdw blurRad="38100" dist="38100" dir="2700000" algn="tl">
                  <a:srgbClr val="000000">
                    <a:alpha val="43137"/>
                  </a:srgbClr>
                </a:outerShdw>
              </a:effectLst>
            </a:endParaRPr>
          </a:p>
        </p:txBody>
      </p:sp>
      <p:grpSp>
        <p:nvGrpSpPr>
          <p:cNvPr id="26" name="Group 25"/>
          <p:cNvGrpSpPr/>
          <p:nvPr/>
        </p:nvGrpSpPr>
        <p:grpSpPr>
          <a:xfrm>
            <a:off x="0" y="-152400"/>
            <a:ext cx="9372600" cy="2103060"/>
            <a:chOff x="0" y="-152400"/>
            <a:chExt cx="9372600" cy="2103060"/>
          </a:xfrm>
        </p:grpSpPr>
        <p:sp>
          <p:nvSpPr>
            <p:cNvPr id="29" name="Rectangle 28"/>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18" name="Heart 17"/>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10" name="TextBox 9"/>
          <p:cNvSpPr txBox="1"/>
          <p:nvPr/>
        </p:nvSpPr>
        <p:spPr>
          <a:xfrm>
            <a:off x="3200400" y="1600200"/>
            <a:ext cx="5638800" cy="1354217"/>
          </a:xfrm>
          <a:prstGeom prst="rect">
            <a:avLst/>
          </a:prstGeom>
          <a:noFill/>
        </p:spPr>
        <p:txBody>
          <a:bodyPr wrap="square" rtlCol="0">
            <a:spAutoFit/>
          </a:bodyPr>
          <a:lstStyle/>
          <a:p>
            <a:pPr algn="ctr"/>
            <a:r>
              <a:rPr lang="en-US" sz="3200" b="1" dirty="0" smtClean="0">
                <a:latin typeface="Papyrus" pitchFamily="66" charset="0"/>
              </a:rPr>
              <a:t>Where school &amp;community </a:t>
            </a:r>
          </a:p>
          <a:p>
            <a:pPr algn="ctr"/>
            <a:r>
              <a:rPr lang="en-US" sz="3200" b="1" dirty="0" smtClean="0">
                <a:latin typeface="Papyrus" pitchFamily="66" charset="0"/>
              </a:rPr>
              <a:t>go hand –in- hand.</a:t>
            </a:r>
          </a:p>
          <a:p>
            <a:endParaRPr lang="en-US" dirty="0"/>
          </a:p>
        </p:txBody>
      </p:sp>
      <p:grpSp>
        <p:nvGrpSpPr>
          <p:cNvPr id="24" name="Group 23"/>
          <p:cNvGrpSpPr/>
          <p:nvPr/>
        </p:nvGrpSpPr>
        <p:grpSpPr>
          <a:xfrm>
            <a:off x="152400" y="1828800"/>
            <a:ext cx="1981200" cy="4876800"/>
            <a:chOff x="152400" y="1828800"/>
            <a:chExt cx="1981200" cy="4876800"/>
          </a:xfrm>
        </p:grpSpPr>
        <p:sp>
          <p:nvSpPr>
            <p:cNvPr id="30" name="Rounded Rectangle 29"/>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38" name="TextBox 37"/>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39" name="TextBox 38"/>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40" name="TextBox 39"/>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41" name="TextBox 40"/>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42" name="TextBox 41"/>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sp>
        <p:nvSpPr>
          <p:cNvPr id="23" name="Footer Placeholder 22"/>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62200" y="1828800"/>
            <a:ext cx="6781800" cy="502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birds two.jpg"/>
          <p:cNvPicPr>
            <a:picLocks noChangeAspect="1"/>
          </p:cNvPicPr>
          <p:nvPr/>
        </p:nvPicPr>
        <p:blipFill>
          <a:blip r:embed="rId3" cstate="print"/>
          <a:srcRect l="3254" t="5714" r="3458" b="4286"/>
          <a:stretch>
            <a:fillRect/>
          </a:stretch>
        </p:blipFill>
        <p:spPr>
          <a:xfrm>
            <a:off x="2362200" y="1600200"/>
            <a:ext cx="6781800" cy="5257800"/>
          </a:xfrm>
          <a:prstGeom prst="rect">
            <a:avLst/>
          </a:prstGeom>
        </p:spPr>
      </p:pic>
      <p:sp>
        <p:nvSpPr>
          <p:cNvPr id="28" name="TextBox 27"/>
          <p:cNvSpPr txBox="1"/>
          <p:nvPr/>
        </p:nvSpPr>
        <p:spPr>
          <a:xfrm>
            <a:off x="2362200" y="1905000"/>
            <a:ext cx="5334000" cy="707886"/>
          </a:xfrm>
          <a:prstGeom prst="rect">
            <a:avLst/>
          </a:prstGeom>
          <a:noFill/>
        </p:spPr>
        <p:txBody>
          <a:bodyPr wrap="square" rtlCol="0">
            <a:spAutoFit/>
          </a:bodyPr>
          <a:lstStyle/>
          <a:p>
            <a:r>
              <a:rPr lang="en-US" sz="4000" b="1" dirty="0" smtClean="0">
                <a:solidFill>
                  <a:srgbClr val="FF0000"/>
                </a:solidFill>
                <a:latin typeface="Arial Rounded MT Bold" pitchFamily="34" charset="0"/>
              </a:rPr>
              <a:t>[COLLABORATIVE]</a:t>
            </a:r>
            <a:endParaRPr lang="en-US" sz="4000" b="1" dirty="0">
              <a:solidFill>
                <a:srgbClr val="FF0000"/>
              </a:solidFill>
              <a:latin typeface="Arial Rounded MT Bold" pitchFamily="34" charset="0"/>
            </a:endParaRPr>
          </a:p>
        </p:txBody>
      </p:sp>
      <p:sp>
        <p:nvSpPr>
          <p:cNvPr id="31" name="TextBox 30"/>
          <p:cNvSpPr txBox="1"/>
          <p:nvPr/>
        </p:nvSpPr>
        <p:spPr>
          <a:xfrm>
            <a:off x="2362200" y="2744212"/>
            <a:ext cx="6477000" cy="3046988"/>
          </a:xfrm>
          <a:prstGeom prst="rect">
            <a:avLst/>
          </a:prstGeom>
          <a:noFill/>
        </p:spPr>
        <p:txBody>
          <a:bodyPr wrap="square" rtlCol="0">
            <a:spAutoFit/>
          </a:bodyPr>
          <a:lstStyle/>
          <a:p>
            <a:pPr>
              <a:lnSpc>
                <a:spcPct val="150000"/>
              </a:lnSpc>
            </a:pPr>
            <a:r>
              <a:rPr lang="en-US" sz="3200" b="1" dirty="0" smtClean="0">
                <a:effectLst>
                  <a:outerShdw blurRad="38100" dist="38100" dir="2700000" algn="tl">
                    <a:srgbClr val="000000">
                      <a:alpha val="43137"/>
                    </a:srgbClr>
                  </a:outerShdw>
                </a:effectLst>
              </a:rPr>
              <a:t>We’re in this together</a:t>
            </a:r>
          </a:p>
          <a:p>
            <a:pPr>
              <a:lnSpc>
                <a:spcPct val="150000"/>
              </a:lnSpc>
            </a:pPr>
            <a:r>
              <a:rPr lang="en-US" sz="3200" b="1" dirty="0" smtClean="0">
                <a:effectLst>
                  <a:outerShdw blurRad="38100" dist="38100" dir="2700000" algn="tl">
                    <a:srgbClr val="000000">
                      <a:alpha val="43137"/>
                    </a:srgbClr>
                  </a:outerShdw>
                </a:effectLst>
              </a:rPr>
              <a:t>We share the same goals </a:t>
            </a:r>
          </a:p>
          <a:p>
            <a:pPr>
              <a:lnSpc>
                <a:spcPct val="150000"/>
              </a:lnSpc>
            </a:pPr>
            <a:r>
              <a:rPr lang="en-US" sz="3200" b="1" dirty="0" smtClean="0">
                <a:effectLst>
                  <a:outerShdw blurRad="38100" dist="38100" dir="2700000" algn="tl">
                    <a:srgbClr val="000000">
                      <a:alpha val="43137"/>
                    </a:srgbClr>
                  </a:outerShdw>
                </a:effectLst>
              </a:rPr>
              <a:t>We understand our roles</a:t>
            </a:r>
          </a:p>
          <a:p>
            <a:pPr>
              <a:lnSpc>
                <a:spcPct val="150000"/>
              </a:lnSpc>
            </a:pPr>
            <a:r>
              <a:rPr lang="en-US" sz="3200" b="1" dirty="0" smtClean="0">
                <a:effectLst>
                  <a:outerShdw blurRad="38100" dist="38100" dir="2700000" algn="tl">
                    <a:srgbClr val="000000">
                      <a:alpha val="43137"/>
                    </a:srgbClr>
                  </a:outerShdw>
                </a:effectLst>
              </a:rPr>
              <a:t>We are stronger as a team</a:t>
            </a:r>
          </a:p>
        </p:txBody>
      </p:sp>
      <p:grpSp>
        <p:nvGrpSpPr>
          <p:cNvPr id="24" name="Group 23"/>
          <p:cNvGrpSpPr/>
          <p:nvPr/>
        </p:nvGrpSpPr>
        <p:grpSpPr>
          <a:xfrm>
            <a:off x="152400" y="1828800"/>
            <a:ext cx="1981200" cy="4876800"/>
            <a:chOff x="152400" y="1828800"/>
            <a:chExt cx="1981200" cy="4876800"/>
          </a:xfrm>
        </p:grpSpPr>
        <p:sp>
          <p:nvSpPr>
            <p:cNvPr id="27" name="Rounded Rectangle 26"/>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48" name="TextBox 47"/>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49" name="TextBox 48"/>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50" name="TextBox 49"/>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51" name="TextBox 50"/>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2" name="TextBox 51"/>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grpSp>
        <p:nvGrpSpPr>
          <p:cNvPr id="30" name="Group 29"/>
          <p:cNvGrpSpPr/>
          <p:nvPr/>
        </p:nvGrpSpPr>
        <p:grpSpPr>
          <a:xfrm>
            <a:off x="0" y="-152400"/>
            <a:ext cx="9372600" cy="2103060"/>
            <a:chOff x="0" y="-152400"/>
            <a:chExt cx="9372600" cy="2103060"/>
          </a:xfrm>
        </p:grpSpPr>
        <p:sp>
          <p:nvSpPr>
            <p:cNvPr id="32" name="Rectangle 31"/>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4" name="Heart 33"/>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36" name="Footer Placeholder 35"/>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old couple.jpg"/>
          <p:cNvPicPr>
            <a:picLocks noChangeAspect="1"/>
          </p:cNvPicPr>
          <p:nvPr/>
        </p:nvPicPr>
        <p:blipFill>
          <a:blip r:embed="rId3" cstate="print"/>
          <a:srcRect l="10784" t="22961" b="33029"/>
          <a:stretch>
            <a:fillRect/>
          </a:stretch>
        </p:blipFill>
        <p:spPr>
          <a:xfrm>
            <a:off x="2209800" y="1600200"/>
            <a:ext cx="6934200" cy="5257800"/>
          </a:xfrm>
          <a:prstGeom prst="rect">
            <a:avLst/>
          </a:prstGeom>
        </p:spPr>
      </p:pic>
      <p:sp>
        <p:nvSpPr>
          <p:cNvPr id="24" name="Rectangle 23"/>
          <p:cNvSpPr/>
          <p:nvPr/>
        </p:nvSpPr>
        <p:spPr>
          <a:xfrm>
            <a:off x="0" y="1752600"/>
            <a:ext cx="22860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8600" y="3124200"/>
            <a:ext cx="3962400" cy="707886"/>
          </a:xfrm>
          <a:prstGeom prst="rect">
            <a:avLst/>
          </a:prstGeom>
          <a:noFill/>
        </p:spPr>
        <p:txBody>
          <a:bodyPr wrap="square" rtlCol="0">
            <a:spAutoFit/>
          </a:bodyPr>
          <a:lstStyle/>
          <a:p>
            <a:r>
              <a:rPr lang="en-US" sz="4000" b="1" dirty="0" smtClean="0">
                <a:solidFill>
                  <a:srgbClr val="FF0000"/>
                </a:solidFill>
                <a:latin typeface="Arial Rounded MT Bold" pitchFamily="34" charset="0"/>
              </a:rPr>
              <a:t>ON-GOING</a:t>
            </a:r>
            <a:endParaRPr lang="en-US" sz="4000" b="1" dirty="0">
              <a:solidFill>
                <a:srgbClr val="FF0000"/>
              </a:solidFill>
              <a:latin typeface="Arial Rounded MT Bold" pitchFamily="34" charset="0"/>
            </a:endParaRPr>
          </a:p>
        </p:txBody>
      </p:sp>
      <p:sp>
        <p:nvSpPr>
          <p:cNvPr id="31" name="TextBox 30"/>
          <p:cNvSpPr txBox="1"/>
          <p:nvPr/>
        </p:nvSpPr>
        <p:spPr>
          <a:xfrm>
            <a:off x="4038600" y="3579674"/>
            <a:ext cx="4419600" cy="2308324"/>
          </a:xfrm>
          <a:prstGeom prst="rect">
            <a:avLst/>
          </a:prstGeom>
          <a:noFill/>
        </p:spPr>
        <p:txBody>
          <a:bodyPr wrap="square" rtlCol="0">
            <a:spAutoFit/>
          </a:bodyPr>
          <a:lstStyle/>
          <a:p>
            <a:pPr>
              <a:lnSpc>
                <a:spcPct val="150000"/>
              </a:lnSpc>
            </a:pPr>
            <a:r>
              <a:rPr lang="en-US" sz="3200" b="1" dirty="0" smtClean="0">
                <a:solidFill>
                  <a:schemeClr val="bg1"/>
                </a:solidFill>
                <a:effectLst>
                  <a:outerShdw blurRad="38100" dist="38100" dir="2700000" algn="tl">
                    <a:srgbClr val="000000">
                      <a:alpha val="43137"/>
                    </a:srgbClr>
                  </a:outerShdw>
                </a:effectLst>
              </a:rPr>
              <a:t>More than just a “fling”</a:t>
            </a:r>
          </a:p>
          <a:p>
            <a:pPr>
              <a:lnSpc>
                <a:spcPct val="150000"/>
              </a:lnSpc>
            </a:pPr>
            <a:r>
              <a:rPr lang="en-US" sz="3200" b="1" dirty="0" smtClean="0">
                <a:solidFill>
                  <a:schemeClr val="bg1"/>
                </a:solidFill>
                <a:effectLst>
                  <a:outerShdw blurRad="38100" dist="38100" dir="2700000" algn="tl">
                    <a:srgbClr val="000000">
                      <a:alpha val="43137"/>
                    </a:srgbClr>
                  </a:outerShdw>
                </a:effectLst>
              </a:rPr>
              <a:t>Long term commitment</a:t>
            </a:r>
          </a:p>
          <a:p>
            <a:pPr>
              <a:lnSpc>
                <a:spcPct val="150000"/>
              </a:lnSpc>
            </a:pPr>
            <a:r>
              <a:rPr lang="en-US" sz="3200" b="1" dirty="0" smtClean="0">
                <a:solidFill>
                  <a:schemeClr val="bg1"/>
                </a:solidFill>
                <a:effectLst>
                  <a:outerShdw blurRad="38100" dist="38100" dir="2700000" algn="tl">
                    <a:srgbClr val="000000">
                      <a:alpha val="43137"/>
                    </a:srgbClr>
                  </a:outerShdw>
                </a:effectLst>
              </a:rPr>
              <a:t>Growing together</a:t>
            </a:r>
          </a:p>
        </p:txBody>
      </p:sp>
      <p:grpSp>
        <p:nvGrpSpPr>
          <p:cNvPr id="26" name="Group 25"/>
          <p:cNvGrpSpPr/>
          <p:nvPr/>
        </p:nvGrpSpPr>
        <p:grpSpPr>
          <a:xfrm>
            <a:off x="152400" y="1828800"/>
            <a:ext cx="1981200" cy="4876800"/>
            <a:chOff x="152400" y="1828800"/>
            <a:chExt cx="1981200" cy="4876800"/>
          </a:xfrm>
        </p:grpSpPr>
        <p:sp>
          <p:nvSpPr>
            <p:cNvPr id="27" name="Rounded Rectangle 26"/>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47" name="TextBox 46"/>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48" name="TextBox 47"/>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49" name="TextBox 48"/>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50" name="TextBox 49"/>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1" name="TextBox 50"/>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grpSp>
        <p:nvGrpSpPr>
          <p:cNvPr id="30" name="Group 29"/>
          <p:cNvGrpSpPr/>
          <p:nvPr/>
        </p:nvGrpSpPr>
        <p:grpSpPr>
          <a:xfrm>
            <a:off x="0" y="-152400"/>
            <a:ext cx="9372600" cy="2103060"/>
            <a:chOff x="0" y="-152400"/>
            <a:chExt cx="9372600" cy="2103060"/>
          </a:xfrm>
        </p:grpSpPr>
        <p:sp>
          <p:nvSpPr>
            <p:cNvPr id="32" name="Rectangle 31"/>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4" name="Heart 33"/>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36" name="Footer Placeholder 35"/>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Yin_and_Yang_by_BenHeine.jpg"/>
          <p:cNvPicPr>
            <a:picLocks noChangeAspect="1"/>
          </p:cNvPicPr>
          <p:nvPr/>
        </p:nvPicPr>
        <p:blipFill>
          <a:blip r:embed="rId3" cstate="print"/>
          <a:srcRect l="3158" t="12621" r="6316" b="8048"/>
          <a:stretch>
            <a:fillRect/>
          </a:stretch>
        </p:blipFill>
        <p:spPr>
          <a:xfrm>
            <a:off x="2286000" y="1600200"/>
            <a:ext cx="6858000" cy="5257800"/>
          </a:xfrm>
          <a:prstGeom prst="rect">
            <a:avLst/>
          </a:prstGeom>
        </p:spPr>
      </p:pic>
      <p:sp>
        <p:nvSpPr>
          <p:cNvPr id="27" name="TextBox 26"/>
          <p:cNvSpPr txBox="1"/>
          <p:nvPr/>
        </p:nvSpPr>
        <p:spPr>
          <a:xfrm>
            <a:off x="2362200" y="1752600"/>
            <a:ext cx="6781800" cy="1323439"/>
          </a:xfrm>
          <a:prstGeom prst="rect">
            <a:avLst/>
          </a:prstGeom>
          <a:noFill/>
        </p:spPr>
        <p:txBody>
          <a:bodyPr wrap="square" rtlCol="0">
            <a:spAutoFit/>
          </a:bodyPr>
          <a:lstStyle/>
          <a:p>
            <a:r>
              <a:rPr lang="en-US" sz="4000" b="1" dirty="0" smtClean="0">
                <a:solidFill>
                  <a:srgbClr val="FF0000"/>
                </a:solidFill>
                <a:latin typeface="Arial Rounded MT Bold" pitchFamily="34" charset="0"/>
              </a:rPr>
              <a:t>MUTUALLY </a:t>
            </a:r>
          </a:p>
          <a:p>
            <a:r>
              <a:rPr lang="en-US" sz="4000" b="1" dirty="0" smtClean="0">
                <a:solidFill>
                  <a:srgbClr val="FF0000"/>
                </a:solidFill>
                <a:latin typeface="Arial Rounded MT Bold" pitchFamily="34" charset="0"/>
              </a:rPr>
              <a:t>BENEFICIAL</a:t>
            </a:r>
            <a:endParaRPr lang="en-US" sz="4000" b="1" dirty="0">
              <a:solidFill>
                <a:srgbClr val="FF0000"/>
              </a:solidFill>
              <a:latin typeface="Arial Rounded MT Bold" pitchFamily="34" charset="0"/>
            </a:endParaRPr>
          </a:p>
        </p:txBody>
      </p:sp>
      <p:sp>
        <p:nvSpPr>
          <p:cNvPr id="28" name="TextBox 27"/>
          <p:cNvSpPr txBox="1"/>
          <p:nvPr/>
        </p:nvSpPr>
        <p:spPr>
          <a:xfrm>
            <a:off x="2286000" y="3048000"/>
            <a:ext cx="7315200" cy="1569660"/>
          </a:xfrm>
          <a:prstGeom prst="rect">
            <a:avLst/>
          </a:prstGeom>
          <a:noFill/>
        </p:spPr>
        <p:txBody>
          <a:bodyPr wrap="square" rtlCol="0">
            <a:spAutoFit/>
          </a:bodyPr>
          <a:lstStyle/>
          <a:p>
            <a:pPr>
              <a:lnSpc>
                <a:spcPct val="150000"/>
              </a:lnSpc>
            </a:pPr>
            <a:r>
              <a:rPr lang="en-US" sz="3200" b="1" dirty="0" smtClean="0"/>
              <a:t>Give and take</a:t>
            </a:r>
          </a:p>
          <a:p>
            <a:pPr>
              <a:lnSpc>
                <a:spcPct val="150000"/>
              </a:lnSpc>
            </a:pPr>
            <a:r>
              <a:rPr lang="en-US" sz="3200" b="1" dirty="0" smtClean="0"/>
              <a:t>Meet the needs of both partners</a:t>
            </a:r>
          </a:p>
        </p:txBody>
      </p:sp>
      <p:grpSp>
        <p:nvGrpSpPr>
          <p:cNvPr id="23" name="Group 22"/>
          <p:cNvGrpSpPr/>
          <p:nvPr/>
        </p:nvGrpSpPr>
        <p:grpSpPr>
          <a:xfrm>
            <a:off x="152400" y="1828800"/>
            <a:ext cx="1981200" cy="4876800"/>
            <a:chOff x="152400" y="1828800"/>
            <a:chExt cx="1981200" cy="4876800"/>
          </a:xfrm>
        </p:grpSpPr>
        <p:sp>
          <p:nvSpPr>
            <p:cNvPr id="24" name="Rounded Rectangle 23"/>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46" name="TextBox 45"/>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47" name="TextBox 46"/>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48" name="TextBox 47"/>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49" name="TextBox 48"/>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0" name="TextBox 49"/>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grpSp>
        <p:nvGrpSpPr>
          <p:cNvPr id="30" name="Group 29"/>
          <p:cNvGrpSpPr/>
          <p:nvPr/>
        </p:nvGrpSpPr>
        <p:grpSpPr>
          <a:xfrm>
            <a:off x="0" y="-152400"/>
            <a:ext cx="9372600" cy="2103060"/>
            <a:chOff x="0" y="-152400"/>
            <a:chExt cx="9372600" cy="2103060"/>
          </a:xfrm>
        </p:grpSpPr>
        <p:sp>
          <p:nvSpPr>
            <p:cNvPr id="32" name="Rectangle 31"/>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4" name="Heart 33"/>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36" name="Footer Placeholder 35"/>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God__s_Canvas_by_Delacorr.jpg"/>
          <p:cNvPicPr>
            <a:picLocks noChangeAspect="1"/>
          </p:cNvPicPr>
          <p:nvPr/>
        </p:nvPicPr>
        <p:blipFill>
          <a:blip r:embed="rId3" cstate="print"/>
          <a:srcRect t="801" r="2151" b="2794"/>
          <a:stretch>
            <a:fillRect/>
          </a:stretch>
        </p:blipFill>
        <p:spPr>
          <a:xfrm>
            <a:off x="2209800" y="1600200"/>
            <a:ext cx="6934200" cy="5257800"/>
          </a:xfrm>
          <a:prstGeom prst="rect">
            <a:avLst/>
          </a:prstGeom>
        </p:spPr>
      </p:pic>
      <p:sp>
        <p:nvSpPr>
          <p:cNvPr id="27" name="TextBox 26"/>
          <p:cNvSpPr txBox="1"/>
          <p:nvPr/>
        </p:nvSpPr>
        <p:spPr>
          <a:xfrm>
            <a:off x="2286000" y="1600200"/>
            <a:ext cx="5486400" cy="1323439"/>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Let’s </a:t>
            </a:r>
            <a:r>
              <a:rPr lang="en-US" sz="4000" b="1" dirty="0" smtClean="0">
                <a:solidFill>
                  <a:srgbClr val="FF0000"/>
                </a:solidFill>
                <a:effectLst>
                  <a:outerShdw blurRad="38100" dist="38100" dir="2700000" algn="tl">
                    <a:srgbClr val="000000">
                      <a:alpha val="43137"/>
                    </a:srgbClr>
                  </a:outerShdw>
                </a:effectLst>
                <a:latin typeface="Arial Rounded MT Bold" pitchFamily="34" charset="0"/>
              </a:rPr>
              <a:t>START </a:t>
            </a:r>
            <a:r>
              <a:rPr lang="en-US" sz="4000" b="1" dirty="0" smtClean="0">
                <a:solidFill>
                  <a:schemeClr val="bg1"/>
                </a:solidFill>
                <a:effectLst>
                  <a:outerShdw blurRad="38100" dist="38100" dir="2700000" algn="tl">
                    <a:srgbClr val="000000">
                      <a:alpha val="43137"/>
                    </a:srgbClr>
                  </a:outerShdw>
                </a:effectLst>
              </a:rPr>
              <a:t> </a:t>
            </a:r>
            <a:endParaRPr lang="en-US" sz="4000" b="1" dirty="0" smtClean="0">
              <a:solidFill>
                <a:srgbClr val="FF0000"/>
              </a:solidFill>
              <a:effectLst>
                <a:outerShdw blurRad="38100" dist="38100" dir="2700000" algn="tl">
                  <a:srgbClr val="000000">
                    <a:alpha val="43137"/>
                  </a:srgbClr>
                </a:outerShdw>
              </a:effectLst>
              <a:latin typeface="Arial Rounded MT Bold" pitchFamily="34" charset="0"/>
            </a:endParaRPr>
          </a:p>
          <a:p>
            <a:endParaRPr lang="en-US" sz="4000" dirty="0"/>
          </a:p>
        </p:txBody>
      </p:sp>
      <p:sp>
        <p:nvSpPr>
          <p:cNvPr id="28" name="Rounded Rectangle 27"/>
          <p:cNvSpPr/>
          <p:nvPr/>
        </p:nvSpPr>
        <p:spPr>
          <a:xfrm>
            <a:off x="2743200" y="4038600"/>
            <a:ext cx="5791200" cy="2819400"/>
          </a:xfrm>
          <a:prstGeom prst="roundRect">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048000" y="4191000"/>
            <a:ext cx="5791200" cy="2831544"/>
          </a:xfrm>
          <a:prstGeom prst="rect">
            <a:avLst/>
          </a:prstGeom>
          <a:noFill/>
        </p:spPr>
        <p:txBody>
          <a:bodyPr wrap="square" rtlCol="0">
            <a:spAutoFit/>
          </a:bodyPr>
          <a:lstStyle/>
          <a:p>
            <a:pPr>
              <a:buFont typeface="Calibri" pitchFamily="34" charset="0"/>
              <a:buChar char="℗"/>
            </a:pPr>
            <a:r>
              <a:rPr lang="en-US" sz="3200" b="1" dirty="0" smtClean="0"/>
              <a:t>Create your profile</a:t>
            </a:r>
          </a:p>
          <a:p>
            <a:pPr>
              <a:buFont typeface="Calibri" pitchFamily="34" charset="0"/>
              <a:buChar char="℗"/>
            </a:pPr>
            <a:r>
              <a:rPr lang="en-US" sz="3200" b="1" dirty="0" smtClean="0"/>
              <a:t>Determine your needs</a:t>
            </a:r>
          </a:p>
          <a:p>
            <a:pPr>
              <a:buFont typeface="Calibri" pitchFamily="34" charset="0"/>
              <a:buChar char="℗"/>
            </a:pPr>
            <a:r>
              <a:rPr lang="en-US" sz="3200" b="1" dirty="0" smtClean="0"/>
              <a:t>Begin your search</a:t>
            </a:r>
          </a:p>
          <a:p>
            <a:pPr>
              <a:buFont typeface="Calibri" pitchFamily="34" charset="0"/>
              <a:buChar char="℗"/>
            </a:pPr>
            <a:r>
              <a:rPr lang="en-US" sz="3200" b="1" dirty="0" smtClean="0"/>
              <a:t>Chemistry &amp; Compatibility</a:t>
            </a:r>
          </a:p>
          <a:p>
            <a:pPr>
              <a:buFont typeface="Calibri" pitchFamily="34" charset="0"/>
              <a:buChar char="℗"/>
            </a:pPr>
            <a:r>
              <a:rPr lang="en-US" sz="3200" b="1" dirty="0" smtClean="0"/>
              <a:t>Making a commitment</a:t>
            </a:r>
            <a:endParaRPr lang="en-US" sz="3200" dirty="0" smtClean="0"/>
          </a:p>
          <a:p>
            <a:endParaRPr lang="en-US" dirty="0"/>
          </a:p>
        </p:txBody>
      </p:sp>
      <p:grpSp>
        <p:nvGrpSpPr>
          <p:cNvPr id="24" name="Group 23"/>
          <p:cNvGrpSpPr/>
          <p:nvPr/>
        </p:nvGrpSpPr>
        <p:grpSpPr>
          <a:xfrm>
            <a:off x="152400" y="1828800"/>
            <a:ext cx="1981200" cy="4876800"/>
            <a:chOff x="152400" y="1828800"/>
            <a:chExt cx="1981200" cy="4876800"/>
          </a:xfrm>
        </p:grpSpPr>
        <p:sp>
          <p:nvSpPr>
            <p:cNvPr id="26" name="Rounded Rectangle 25"/>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54" name="TextBox 53"/>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55" name="TextBox 54"/>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56" name="TextBox 55"/>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57" name="TextBox 56"/>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8" name="TextBox 57"/>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grpSp>
        <p:nvGrpSpPr>
          <p:cNvPr id="30" name="Group 29"/>
          <p:cNvGrpSpPr/>
          <p:nvPr/>
        </p:nvGrpSpPr>
        <p:grpSpPr>
          <a:xfrm>
            <a:off x="0" y="-152400"/>
            <a:ext cx="9372600" cy="2103060"/>
            <a:chOff x="0" y="-152400"/>
            <a:chExt cx="9372600" cy="2103060"/>
          </a:xfrm>
        </p:grpSpPr>
        <p:sp>
          <p:nvSpPr>
            <p:cNvPr id="32" name="Rectangle 31"/>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4" name="Heart 33"/>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36" name="Footer Placeholder 35"/>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Walking_on_Clouds_by_gilad.jpg"/>
          <p:cNvPicPr>
            <a:picLocks noChangeAspect="1"/>
          </p:cNvPicPr>
          <p:nvPr/>
        </p:nvPicPr>
        <p:blipFill>
          <a:blip r:embed="rId3" cstate="print"/>
          <a:srcRect l="2901" t="4000" r="10062" b="4000"/>
          <a:stretch>
            <a:fillRect/>
          </a:stretch>
        </p:blipFill>
        <p:spPr>
          <a:xfrm>
            <a:off x="2286000" y="1600200"/>
            <a:ext cx="6858000" cy="5257800"/>
          </a:xfrm>
          <a:prstGeom prst="rect">
            <a:avLst/>
          </a:prstGeom>
        </p:spPr>
      </p:pic>
      <p:sp>
        <p:nvSpPr>
          <p:cNvPr id="22" name="TextBox 21"/>
          <p:cNvSpPr txBox="1"/>
          <p:nvPr/>
        </p:nvSpPr>
        <p:spPr>
          <a:xfrm>
            <a:off x="2362200" y="1694795"/>
            <a:ext cx="7162800" cy="4893647"/>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Create Your </a:t>
            </a:r>
            <a:r>
              <a:rPr lang="en-US" sz="3200" b="1" dirty="0" smtClean="0">
                <a:solidFill>
                  <a:srgbClr val="FF0000"/>
                </a:solidFill>
                <a:effectLst>
                  <a:outerShdw blurRad="38100" dist="38100" dir="2700000" algn="tl">
                    <a:srgbClr val="000000">
                      <a:alpha val="43137"/>
                    </a:srgbClr>
                  </a:outerShdw>
                </a:effectLst>
                <a:latin typeface="Arial Rounded MT Bold" pitchFamily="34" charset="0"/>
              </a:rPr>
              <a:t>PROFILE</a:t>
            </a:r>
          </a:p>
          <a:p>
            <a:endParaRPr lang="en-US" sz="3200" b="1" dirty="0" smtClean="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Who are you?</a:t>
            </a:r>
          </a:p>
          <a:p>
            <a:pPr>
              <a:lnSpc>
                <a:spcPct val="150000"/>
              </a:lnSpc>
            </a:pPr>
            <a:r>
              <a:rPr lang="en-US" sz="3200" b="1" dirty="0" smtClean="0">
                <a:effectLst>
                  <a:outerShdw blurRad="38100" dist="38100" dir="2700000" algn="tl">
                    <a:srgbClr val="000000">
                      <a:alpha val="43137"/>
                    </a:srgbClr>
                  </a:outerShdw>
                </a:effectLst>
              </a:rPr>
              <a:t>Stand out in a crowd.</a:t>
            </a:r>
          </a:p>
          <a:p>
            <a:pPr>
              <a:lnSpc>
                <a:spcPct val="150000"/>
              </a:lnSpc>
            </a:pPr>
            <a:r>
              <a:rPr lang="en-US" sz="3200" b="1" dirty="0" smtClean="0">
                <a:effectLst>
                  <a:outerShdw blurRad="38100" dist="38100" dir="2700000" algn="tl">
                    <a:srgbClr val="000000">
                      <a:alpha val="43137"/>
                    </a:srgbClr>
                  </a:outerShdw>
                </a:effectLst>
              </a:rPr>
              <a:t>What makes you unique?</a:t>
            </a:r>
          </a:p>
          <a:p>
            <a:pPr>
              <a:lnSpc>
                <a:spcPct val="150000"/>
              </a:lnSpc>
            </a:pPr>
            <a:r>
              <a:rPr lang="en-US" sz="3200" b="1" dirty="0" smtClean="0">
                <a:effectLst>
                  <a:outerShdw blurRad="38100" dist="38100" dir="2700000" algn="tl">
                    <a:srgbClr val="000000">
                      <a:alpha val="43137"/>
                    </a:srgbClr>
                  </a:outerShdw>
                </a:effectLst>
              </a:rPr>
              <a:t>How do you communicate?</a:t>
            </a:r>
          </a:p>
          <a:p>
            <a:endParaRPr lang="en-US" sz="3200" dirty="0" smtClean="0">
              <a:effectLst>
                <a:outerShdw blurRad="38100" dist="38100" dir="2700000" algn="tl">
                  <a:srgbClr val="000000">
                    <a:alpha val="43137"/>
                  </a:srgbClr>
                </a:outerShdw>
              </a:effectLst>
            </a:endParaRPr>
          </a:p>
          <a:p>
            <a:endParaRPr lang="en-US" sz="3200" dirty="0">
              <a:effectLst>
                <a:outerShdw blurRad="38100" dist="38100" dir="2700000" algn="tl">
                  <a:srgbClr val="000000">
                    <a:alpha val="43137"/>
                  </a:srgbClr>
                </a:outerShdw>
              </a:effectLst>
            </a:endParaRPr>
          </a:p>
        </p:txBody>
      </p:sp>
      <p:sp>
        <p:nvSpPr>
          <p:cNvPr id="24" name="Rounded Rectangle 23"/>
          <p:cNvSpPr/>
          <p:nvPr/>
        </p:nvSpPr>
        <p:spPr>
          <a:xfrm>
            <a:off x="152400" y="1828800"/>
            <a:ext cx="1981200" cy="685800"/>
          </a:xfrm>
          <a:prstGeom prst="roundRect">
            <a:avLst/>
          </a:prstGeom>
          <a:solidFill>
            <a:schemeClr val="accent1">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49" name="TextBox 48"/>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50" name="TextBox 49"/>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51" name="TextBox 50"/>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52" name="TextBox 51"/>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3" name="TextBox 52"/>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nvGrpSpPr>
          <p:cNvPr id="23" name="Group 22"/>
          <p:cNvGrpSpPr/>
          <p:nvPr/>
        </p:nvGrpSpPr>
        <p:grpSpPr>
          <a:xfrm>
            <a:off x="0" y="-152400"/>
            <a:ext cx="9372600" cy="2103060"/>
            <a:chOff x="0" y="-152400"/>
            <a:chExt cx="9372600" cy="2103060"/>
          </a:xfrm>
        </p:grpSpPr>
        <p:sp>
          <p:nvSpPr>
            <p:cNvPr id="30" name="Rectangle 29"/>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3" name="Heart 32"/>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31" name="Footer Placeholder 30"/>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dandelion Let_The_Wind_Blow____by_Kieran_Blaine.jpg"/>
          <p:cNvPicPr>
            <a:picLocks noChangeAspect="1"/>
          </p:cNvPicPr>
          <p:nvPr/>
        </p:nvPicPr>
        <p:blipFill>
          <a:blip r:embed="rId3" cstate="print"/>
          <a:stretch>
            <a:fillRect/>
          </a:stretch>
        </p:blipFill>
        <p:spPr>
          <a:xfrm>
            <a:off x="2286000" y="1600199"/>
            <a:ext cx="6858000" cy="5257801"/>
          </a:xfrm>
          <a:prstGeom prst="rect">
            <a:avLst/>
          </a:prstGeom>
        </p:spPr>
      </p:pic>
      <p:sp>
        <p:nvSpPr>
          <p:cNvPr id="23" name="Rectangle 22"/>
          <p:cNvSpPr/>
          <p:nvPr/>
        </p:nvSpPr>
        <p:spPr>
          <a:xfrm>
            <a:off x="4114800" y="1600200"/>
            <a:ext cx="4648200" cy="3908762"/>
          </a:xfrm>
          <a:prstGeom prst="rect">
            <a:avLst/>
          </a:prstGeom>
        </p:spPr>
        <p:txBody>
          <a:bodyPr wrap="square">
            <a:spAutoFit/>
          </a:bodyPr>
          <a:lstStyle/>
          <a:p>
            <a:r>
              <a:rPr lang="en-US" sz="4000" b="1" dirty="0" smtClean="0">
                <a:solidFill>
                  <a:schemeClr val="bg1"/>
                </a:solidFill>
              </a:rPr>
              <a:t>Define Your </a:t>
            </a:r>
            <a:r>
              <a:rPr lang="en-US" sz="4000" b="1" dirty="0" smtClean="0">
                <a:solidFill>
                  <a:srgbClr val="FF0000"/>
                </a:solidFill>
                <a:latin typeface="Arial Rounded MT Bold" pitchFamily="34" charset="0"/>
              </a:rPr>
              <a:t>NEEDS</a:t>
            </a:r>
          </a:p>
          <a:p>
            <a:endParaRPr lang="en-US" sz="1000" b="1" dirty="0" smtClean="0"/>
          </a:p>
          <a:p>
            <a:pPr>
              <a:lnSpc>
                <a:spcPct val="150000"/>
              </a:lnSpc>
            </a:pPr>
            <a:r>
              <a:rPr lang="en-US" sz="3200" b="1" dirty="0" smtClean="0"/>
              <a:t>Make a wish. </a:t>
            </a:r>
          </a:p>
          <a:p>
            <a:pPr>
              <a:lnSpc>
                <a:spcPct val="150000"/>
              </a:lnSpc>
            </a:pPr>
            <a:r>
              <a:rPr lang="en-US" sz="3200" b="1" dirty="0" smtClean="0"/>
              <a:t>Be specific. </a:t>
            </a:r>
          </a:p>
          <a:p>
            <a:pPr>
              <a:lnSpc>
                <a:spcPct val="150000"/>
              </a:lnSpc>
            </a:pPr>
            <a:r>
              <a:rPr lang="en-US" sz="3200" b="1" dirty="0" smtClean="0"/>
              <a:t>What do you need?</a:t>
            </a:r>
          </a:p>
          <a:p>
            <a:endParaRPr lang="en-US" b="1"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24" name="Rounded Rectangle 23"/>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52400" y="2667000"/>
            <a:ext cx="1981200" cy="685800"/>
          </a:xfrm>
          <a:prstGeom prst="roundRect">
            <a:avLst/>
          </a:prstGeom>
          <a:solidFill>
            <a:schemeClr val="accent1">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49" name="TextBox 48"/>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50" name="TextBox 49"/>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51" name="TextBox 50"/>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52" name="TextBox 51"/>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3" name="TextBox 52"/>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nvGrpSpPr>
          <p:cNvPr id="35" name="Group 34"/>
          <p:cNvGrpSpPr/>
          <p:nvPr/>
        </p:nvGrpSpPr>
        <p:grpSpPr>
          <a:xfrm>
            <a:off x="0" y="-152400"/>
            <a:ext cx="9372600" cy="2103060"/>
            <a:chOff x="0" y="-152400"/>
            <a:chExt cx="9372600" cy="2103060"/>
          </a:xfrm>
        </p:grpSpPr>
        <p:sp>
          <p:nvSpPr>
            <p:cNvPr id="36" name="Rectangle 35"/>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8" name="Heart 37"/>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21" name="Footer Placeholder 20"/>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62200" y="1828800"/>
            <a:ext cx="6781800" cy="502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ok_far_by_Unwrittenx.jpg"/>
          <p:cNvPicPr>
            <a:picLocks noChangeAspect="1"/>
          </p:cNvPicPr>
          <p:nvPr/>
        </p:nvPicPr>
        <p:blipFill>
          <a:blip r:embed="rId3" cstate="print"/>
          <a:stretch>
            <a:fillRect/>
          </a:stretch>
        </p:blipFill>
        <p:spPr>
          <a:xfrm>
            <a:off x="2286000" y="1600200"/>
            <a:ext cx="6858000" cy="5257800"/>
          </a:xfrm>
          <a:prstGeom prst="rect">
            <a:avLst/>
          </a:prstGeom>
        </p:spPr>
      </p:pic>
      <p:sp>
        <p:nvSpPr>
          <p:cNvPr id="22" name="TextBox 21"/>
          <p:cNvSpPr txBox="1"/>
          <p:nvPr/>
        </p:nvSpPr>
        <p:spPr>
          <a:xfrm>
            <a:off x="2362200" y="1876008"/>
            <a:ext cx="6400800" cy="4401205"/>
          </a:xfrm>
          <a:prstGeom prst="rect">
            <a:avLst/>
          </a:prstGeom>
          <a:noFill/>
        </p:spPr>
        <p:txBody>
          <a:bodyPr wrap="square" rtlCol="0">
            <a:spAutoFit/>
          </a:bodyPr>
          <a:lstStyle/>
          <a:p>
            <a:pPr algn="r"/>
            <a:r>
              <a:rPr lang="en-US" sz="4000" b="1" dirty="0" smtClean="0">
                <a:solidFill>
                  <a:schemeClr val="bg1"/>
                </a:solidFill>
                <a:effectLst>
                  <a:outerShdw blurRad="38100" dist="38100" dir="2700000" algn="tl">
                    <a:srgbClr val="000000">
                      <a:alpha val="43137"/>
                    </a:srgbClr>
                  </a:outerShdw>
                </a:effectLst>
              </a:rPr>
              <a:t>Begin Your Search</a:t>
            </a:r>
          </a:p>
          <a:p>
            <a:pPr algn="r">
              <a:lnSpc>
                <a:spcPct val="150000"/>
              </a:lnSpc>
            </a:pPr>
            <a:r>
              <a:rPr lang="en-US" sz="3200" b="1" dirty="0" smtClean="0"/>
              <a:t>Look for similar interests.</a:t>
            </a:r>
          </a:p>
          <a:p>
            <a:pPr algn="r">
              <a:lnSpc>
                <a:spcPct val="150000"/>
              </a:lnSpc>
            </a:pPr>
            <a:r>
              <a:rPr lang="en-US" sz="3200" b="1" dirty="0" smtClean="0"/>
              <a:t>Share your goals and </a:t>
            </a:r>
          </a:p>
          <a:p>
            <a:pPr algn="r">
              <a:lnSpc>
                <a:spcPct val="150000"/>
              </a:lnSpc>
            </a:pPr>
            <a:r>
              <a:rPr lang="en-US" sz="3200" b="1" dirty="0" smtClean="0">
                <a:solidFill>
                  <a:srgbClr val="FF0000"/>
                </a:solidFill>
                <a:latin typeface="Arial Rounded MT Bold" pitchFamily="34" charset="0"/>
              </a:rPr>
              <a:t>PRIORITIES.</a:t>
            </a:r>
          </a:p>
          <a:p>
            <a:pPr algn="r">
              <a:lnSpc>
                <a:spcPct val="150000"/>
              </a:lnSpc>
            </a:pPr>
            <a:r>
              <a:rPr lang="en-US" sz="3200" b="1" dirty="0" smtClean="0"/>
              <a:t>Know your </a:t>
            </a:r>
          </a:p>
          <a:p>
            <a:pPr algn="r">
              <a:lnSpc>
                <a:spcPct val="150000"/>
              </a:lnSpc>
            </a:pPr>
            <a:r>
              <a:rPr lang="en-US" sz="3200" b="1" dirty="0" smtClean="0"/>
              <a:t>Boundaries.</a:t>
            </a:r>
          </a:p>
        </p:txBody>
      </p:sp>
      <p:sp>
        <p:nvSpPr>
          <p:cNvPr id="24" name="Rounded Rectangle 23"/>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 y="3505200"/>
            <a:ext cx="1981200" cy="685800"/>
          </a:xfrm>
          <a:prstGeom prst="roundRect">
            <a:avLst/>
          </a:prstGeom>
          <a:solidFill>
            <a:schemeClr val="accent1">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50" name="TextBox 49"/>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51" name="TextBox 50"/>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52" name="TextBox 51"/>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53" name="TextBox 52"/>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4" name="TextBox 53"/>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nvGrpSpPr>
          <p:cNvPr id="35" name="Group 34"/>
          <p:cNvGrpSpPr/>
          <p:nvPr/>
        </p:nvGrpSpPr>
        <p:grpSpPr>
          <a:xfrm>
            <a:off x="0" y="-152400"/>
            <a:ext cx="9372600" cy="2103060"/>
            <a:chOff x="0" y="-152400"/>
            <a:chExt cx="9372600" cy="2103060"/>
          </a:xfrm>
        </p:grpSpPr>
        <p:sp>
          <p:nvSpPr>
            <p:cNvPr id="36" name="Rectangle 35"/>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8" name="Heart 37"/>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23" name="Footer Placeholder 22"/>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82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culture crowd.jpg"/>
          <p:cNvPicPr>
            <a:picLocks noChangeAspect="1"/>
          </p:cNvPicPr>
          <p:nvPr/>
        </p:nvPicPr>
        <p:blipFill>
          <a:blip r:embed="rId3" cstate="print">
            <a:grayscl/>
            <a:lum bright="25000"/>
          </a:blip>
          <a:stretch>
            <a:fillRect/>
          </a:stretch>
        </p:blipFill>
        <p:spPr>
          <a:xfrm>
            <a:off x="0" y="1752600"/>
            <a:ext cx="9144000" cy="6858000"/>
          </a:xfrm>
          <a:prstGeom prst="rect">
            <a:avLst/>
          </a:prstGeom>
        </p:spPr>
      </p:pic>
      <p:sp>
        <p:nvSpPr>
          <p:cNvPr id="21" name="TextBox 20"/>
          <p:cNvSpPr txBox="1"/>
          <p:nvPr/>
        </p:nvSpPr>
        <p:spPr>
          <a:xfrm>
            <a:off x="0" y="429161"/>
            <a:ext cx="9144000" cy="1323439"/>
          </a:xfrm>
          <a:prstGeom prst="rect">
            <a:avLst/>
          </a:prstGeom>
          <a:noFill/>
        </p:spPr>
        <p:txBody>
          <a:bodyPr wrap="square" rtlCol="0">
            <a:spAutoFit/>
          </a:bodyPr>
          <a:lstStyle/>
          <a:p>
            <a:pPr algn="ctr"/>
            <a:r>
              <a:rPr lang="en-US" sz="4000" b="1" dirty="0" smtClean="0">
                <a:solidFill>
                  <a:schemeClr val="bg1"/>
                </a:solidFill>
              </a:rPr>
              <a:t>There are over </a:t>
            </a:r>
            <a:r>
              <a:rPr lang="en-US" sz="4000" b="1" dirty="0" smtClean="0">
                <a:solidFill>
                  <a:srgbClr val="FF0000"/>
                </a:solidFill>
                <a:effectLst>
                  <a:outerShdw blurRad="38100" dist="38100" dir="2700000" algn="tl">
                    <a:srgbClr val="000000">
                      <a:alpha val="43137"/>
                    </a:srgbClr>
                  </a:outerShdw>
                </a:effectLst>
                <a:latin typeface="Arial Rounded MT Bold" pitchFamily="34" charset="0"/>
              </a:rPr>
              <a:t>SIX BILLION </a:t>
            </a:r>
          </a:p>
          <a:p>
            <a:pPr algn="ctr"/>
            <a:r>
              <a:rPr lang="en-US" sz="4000" b="1" dirty="0" smtClean="0">
                <a:solidFill>
                  <a:schemeClr val="bg1"/>
                </a:solidFill>
              </a:rPr>
              <a:t>people on earth today</a:t>
            </a:r>
            <a:endParaRPr lang="en-US" sz="4000" b="1" dirty="0">
              <a:solidFill>
                <a:schemeClr val="bg1"/>
              </a:solidFill>
            </a:endParaRPr>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62200" y="1828800"/>
            <a:ext cx="6781800" cy="5029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chedmistry heart paper.jpg"/>
          <p:cNvPicPr>
            <a:picLocks noChangeAspect="1"/>
          </p:cNvPicPr>
          <p:nvPr/>
        </p:nvPicPr>
        <p:blipFill>
          <a:blip r:embed="rId3" cstate="print"/>
          <a:stretch>
            <a:fillRect/>
          </a:stretch>
        </p:blipFill>
        <p:spPr>
          <a:xfrm>
            <a:off x="2362200" y="1600200"/>
            <a:ext cx="6781800" cy="5257800"/>
          </a:xfrm>
          <a:prstGeom prst="rect">
            <a:avLst/>
          </a:prstGeom>
        </p:spPr>
      </p:pic>
      <p:sp>
        <p:nvSpPr>
          <p:cNvPr id="22" name="TextBox 21"/>
          <p:cNvSpPr txBox="1"/>
          <p:nvPr/>
        </p:nvSpPr>
        <p:spPr>
          <a:xfrm>
            <a:off x="2590800" y="2133600"/>
            <a:ext cx="4800600" cy="2923877"/>
          </a:xfrm>
          <a:prstGeom prst="rect">
            <a:avLst/>
          </a:prstGeom>
          <a:noFill/>
        </p:spPr>
        <p:txBody>
          <a:bodyPr wrap="square" rtlCol="0">
            <a:spAutoFit/>
          </a:bodyPr>
          <a:lstStyle/>
          <a:p>
            <a:r>
              <a:rPr lang="en-US" sz="4000" b="1" dirty="0" smtClean="0">
                <a:solidFill>
                  <a:srgbClr val="FF0000"/>
                </a:solidFill>
                <a:effectLst>
                  <a:outerShdw blurRad="38100" dist="38100" dir="2700000" algn="tl">
                    <a:srgbClr val="000000">
                      <a:alpha val="43137"/>
                    </a:srgbClr>
                  </a:outerShdw>
                </a:effectLst>
                <a:latin typeface="Arial Rounded MT Bold" pitchFamily="34" charset="0"/>
              </a:rPr>
              <a:t>COMPATIBILITY</a:t>
            </a:r>
          </a:p>
          <a:p>
            <a:pPr>
              <a:lnSpc>
                <a:spcPct val="150000"/>
              </a:lnSpc>
            </a:pPr>
            <a:r>
              <a:rPr lang="en-US" sz="3200" b="1" dirty="0" smtClean="0">
                <a:solidFill>
                  <a:schemeClr val="bg1"/>
                </a:solidFill>
                <a:effectLst>
                  <a:outerShdw blurRad="38100" dist="38100" dir="2700000" algn="tl">
                    <a:srgbClr val="000000">
                      <a:alpha val="43137"/>
                    </a:srgbClr>
                  </a:outerShdw>
                </a:effectLst>
                <a:latin typeface="Arial Rounded MT Bold" pitchFamily="34" charset="0"/>
              </a:rPr>
              <a:t>Is this a </a:t>
            </a:r>
          </a:p>
          <a:p>
            <a:pPr>
              <a:lnSpc>
                <a:spcPct val="150000"/>
              </a:lnSpc>
            </a:pPr>
            <a:r>
              <a:rPr lang="en-US" sz="3200" b="1" dirty="0" smtClean="0">
                <a:solidFill>
                  <a:schemeClr val="bg1"/>
                </a:solidFill>
                <a:effectLst>
                  <a:outerShdw blurRad="38100" dist="38100" dir="2700000" algn="tl">
                    <a:srgbClr val="000000">
                      <a:alpha val="43137"/>
                    </a:srgbClr>
                  </a:outerShdw>
                </a:effectLst>
                <a:latin typeface="Arial Rounded MT Bold" pitchFamily="34" charset="0"/>
              </a:rPr>
              <a:t>good </a:t>
            </a:r>
          </a:p>
          <a:p>
            <a:pPr>
              <a:lnSpc>
                <a:spcPct val="150000"/>
              </a:lnSpc>
            </a:pPr>
            <a:r>
              <a:rPr lang="en-US" sz="3200" b="1" dirty="0" smtClean="0">
                <a:solidFill>
                  <a:schemeClr val="bg1"/>
                </a:solidFill>
                <a:effectLst>
                  <a:outerShdw blurRad="38100" dist="38100" dir="2700000" algn="tl">
                    <a:srgbClr val="000000">
                      <a:alpha val="43137"/>
                    </a:srgbClr>
                  </a:outerShdw>
                </a:effectLst>
                <a:latin typeface="Arial Rounded MT Bold" pitchFamily="34" charset="0"/>
              </a:rPr>
              <a:t>fit?</a:t>
            </a:r>
          </a:p>
        </p:txBody>
      </p:sp>
      <p:sp>
        <p:nvSpPr>
          <p:cNvPr id="25" name="Rounded Rectangle 24"/>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4343400"/>
            <a:ext cx="1981200" cy="685800"/>
          </a:xfrm>
          <a:prstGeom prst="roundRect">
            <a:avLst/>
          </a:prstGeom>
          <a:solidFill>
            <a:schemeClr val="accent1">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51" name="TextBox 50"/>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52" name="TextBox 51"/>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53" name="TextBox 52"/>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54" name="TextBox 53"/>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5" name="TextBox 54"/>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nvGrpSpPr>
          <p:cNvPr id="35" name="Group 34"/>
          <p:cNvGrpSpPr/>
          <p:nvPr/>
        </p:nvGrpSpPr>
        <p:grpSpPr>
          <a:xfrm>
            <a:off x="0" y="-152400"/>
            <a:ext cx="9372600" cy="2103060"/>
            <a:chOff x="0" y="-152400"/>
            <a:chExt cx="9372600" cy="2103060"/>
          </a:xfrm>
        </p:grpSpPr>
        <p:sp>
          <p:nvSpPr>
            <p:cNvPr id="36" name="Rectangle 35"/>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8" name="Heart 37"/>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24" name="Footer Placeholder 23"/>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extbook_Love_by_x_rubio_x.jpg"/>
          <p:cNvPicPr>
            <a:picLocks noChangeAspect="1"/>
          </p:cNvPicPr>
          <p:nvPr/>
        </p:nvPicPr>
        <p:blipFill>
          <a:blip r:embed="rId3" cstate="print">
            <a:lum bright="21000" contrast="-55000"/>
          </a:blip>
          <a:stretch>
            <a:fillRect/>
          </a:stretch>
        </p:blipFill>
        <p:spPr>
          <a:xfrm>
            <a:off x="2260600" y="1524000"/>
            <a:ext cx="6883400" cy="5334000"/>
          </a:xfrm>
          <a:prstGeom prst="rect">
            <a:avLst/>
          </a:prstGeom>
        </p:spPr>
      </p:pic>
      <p:sp>
        <p:nvSpPr>
          <p:cNvPr id="24" name="TextBox 23"/>
          <p:cNvSpPr txBox="1"/>
          <p:nvPr/>
        </p:nvSpPr>
        <p:spPr>
          <a:xfrm>
            <a:off x="3124200" y="2514124"/>
            <a:ext cx="5715000" cy="3200876"/>
          </a:xfrm>
          <a:prstGeom prst="rect">
            <a:avLst/>
          </a:prstGeom>
          <a:noFill/>
        </p:spPr>
        <p:txBody>
          <a:bodyPr wrap="square" rtlCol="0">
            <a:spAutoFit/>
          </a:bodyPr>
          <a:lstStyle/>
          <a:p>
            <a:pPr algn="r"/>
            <a:r>
              <a:rPr lang="en-US" sz="4000" b="1" dirty="0" smtClean="0">
                <a:effectLst>
                  <a:outerShdw blurRad="38100" dist="38100" dir="2700000" algn="tl">
                    <a:srgbClr val="000000">
                      <a:alpha val="43137"/>
                    </a:srgbClr>
                  </a:outerShdw>
                </a:effectLst>
              </a:rPr>
              <a:t>Making a </a:t>
            </a:r>
            <a:r>
              <a:rPr lang="en-US" sz="4000" b="1" dirty="0" smtClean="0">
                <a:solidFill>
                  <a:srgbClr val="FF0000"/>
                </a:solidFill>
                <a:effectLst>
                  <a:outerShdw blurRad="38100" dist="38100" dir="2700000" algn="tl">
                    <a:srgbClr val="000000">
                      <a:alpha val="43137"/>
                    </a:srgbClr>
                  </a:outerShdw>
                </a:effectLst>
              </a:rPr>
              <a:t>COMMITMENT</a:t>
            </a:r>
          </a:p>
          <a:p>
            <a:pPr algn="r">
              <a:lnSpc>
                <a:spcPct val="150000"/>
              </a:lnSpc>
            </a:pPr>
            <a:r>
              <a:rPr lang="en-US" sz="3200" b="1" dirty="0" smtClean="0">
                <a:effectLst>
                  <a:outerShdw blurRad="38100" dist="38100" dir="2700000" algn="tl">
                    <a:srgbClr val="000000">
                      <a:alpha val="43137"/>
                    </a:srgbClr>
                  </a:outerShdw>
                </a:effectLst>
              </a:rPr>
              <a:t>Are you really ready?</a:t>
            </a:r>
          </a:p>
          <a:p>
            <a:pPr algn="r">
              <a:lnSpc>
                <a:spcPct val="150000"/>
              </a:lnSpc>
            </a:pPr>
            <a:r>
              <a:rPr lang="en-US" sz="3200" b="1" dirty="0" smtClean="0">
                <a:effectLst>
                  <a:outerShdw blurRad="38100" dist="38100" dir="2700000" algn="tl">
                    <a:srgbClr val="000000">
                      <a:alpha val="43137"/>
                    </a:srgbClr>
                  </a:outerShdw>
                </a:effectLst>
              </a:rPr>
              <a:t>Saying “I DO”</a:t>
            </a:r>
            <a:endParaRPr lang="en-US" sz="3200" b="1" dirty="0" smtClean="0">
              <a:solidFill>
                <a:srgbClr val="FF0000"/>
              </a:solidFill>
              <a:effectLst>
                <a:outerShdw blurRad="38100" dist="38100" dir="2700000" algn="tl">
                  <a:srgbClr val="000000">
                    <a:alpha val="43137"/>
                  </a:srgbClr>
                </a:outerShdw>
              </a:effectLst>
              <a:latin typeface="Arial Rounded MT Bold" pitchFamily="34" charset="0"/>
            </a:endParaRPr>
          </a:p>
          <a:p>
            <a:pPr algn="r">
              <a:lnSpc>
                <a:spcPct val="150000"/>
              </a:lnSpc>
            </a:pPr>
            <a:r>
              <a:rPr lang="en-US" sz="3200" b="1" dirty="0" smtClean="0">
                <a:effectLst>
                  <a:outerShdw blurRad="38100" dist="38100" dir="2700000" algn="tl">
                    <a:srgbClr val="000000">
                      <a:alpha val="43137"/>
                    </a:srgbClr>
                  </a:outerShdw>
                </a:effectLst>
              </a:rPr>
              <a:t>Do you need a piece of paper?</a:t>
            </a:r>
            <a:endParaRPr lang="en-US" sz="3200" dirty="0" smtClean="0"/>
          </a:p>
          <a:p>
            <a:pPr algn="r"/>
            <a:endParaRPr lang="en-US" dirty="0"/>
          </a:p>
        </p:txBody>
      </p:sp>
      <p:sp>
        <p:nvSpPr>
          <p:cNvPr id="25" name="Rounded Rectangle 24"/>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5181600"/>
            <a:ext cx="1981200" cy="685800"/>
          </a:xfrm>
          <a:prstGeom prst="roundRect">
            <a:avLst/>
          </a:prstGeom>
          <a:solidFill>
            <a:schemeClr val="accent1">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52400" y="6019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50" name="TextBox 49"/>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51" name="TextBox 50"/>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52" name="TextBox 51"/>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53" name="TextBox 52"/>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4" name="TextBox 53"/>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nvGrpSpPr>
          <p:cNvPr id="35" name="Group 34"/>
          <p:cNvGrpSpPr/>
          <p:nvPr/>
        </p:nvGrpSpPr>
        <p:grpSpPr>
          <a:xfrm>
            <a:off x="0" y="-152400"/>
            <a:ext cx="9372600" cy="2103060"/>
            <a:chOff x="0" y="-152400"/>
            <a:chExt cx="9372600" cy="2103060"/>
          </a:xfrm>
        </p:grpSpPr>
        <p:sp>
          <p:nvSpPr>
            <p:cNvPr id="36" name="Rectangle 35"/>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8" name="Heart 37"/>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21" name="Footer Placeholder 20"/>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Goodbye_Blue_Sky_2_0_by_paulalaloca.jpg"/>
          <p:cNvPicPr>
            <a:picLocks noChangeAspect="1"/>
          </p:cNvPicPr>
          <p:nvPr/>
        </p:nvPicPr>
        <p:blipFill>
          <a:blip r:embed="rId3" cstate="print"/>
          <a:stretch>
            <a:fillRect/>
          </a:stretch>
        </p:blipFill>
        <p:spPr>
          <a:xfrm>
            <a:off x="2286000" y="1447800"/>
            <a:ext cx="6858000" cy="5410200"/>
          </a:xfrm>
          <a:prstGeom prst="rect">
            <a:avLst/>
          </a:prstGeom>
        </p:spPr>
      </p:pic>
      <p:sp>
        <p:nvSpPr>
          <p:cNvPr id="21" name="TextBox 20"/>
          <p:cNvSpPr txBox="1"/>
          <p:nvPr/>
        </p:nvSpPr>
        <p:spPr>
          <a:xfrm>
            <a:off x="1981200" y="1600200"/>
            <a:ext cx="6858000" cy="5016758"/>
          </a:xfrm>
          <a:prstGeom prst="rect">
            <a:avLst/>
          </a:prstGeom>
          <a:noFill/>
        </p:spPr>
        <p:txBody>
          <a:bodyPr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Staying together </a:t>
            </a:r>
          </a:p>
          <a:p>
            <a:pPr algn="ctr"/>
            <a:r>
              <a:rPr lang="en-US" sz="4000" b="1" dirty="0" smtClean="0">
                <a:solidFill>
                  <a:srgbClr val="FF0000"/>
                </a:solidFill>
                <a:effectLst>
                  <a:outerShdw blurRad="38100" dist="38100" dir="2700000" algn="tl">
                    <a:srgbClr val="000000">
                      <a:alpha val="43137"/>
                    </a:srgbClr>
                  </a:outerShdw>
                </a:effectLst>
              </a:rPr>
              <a:t>FOR THE KIDS</a:t>
            </a:r>
          </a:p>
          <a:p>
            <a:pPr algn="ctr">
              <a:lnSpc>
                <a:spcPct val="150000"/>
              </a:lnSpc>
            </a:pPr>
            <a:r>
              <a:rPr lang="en-US" sz="3200" b="1" dirty="0" smtClean="0"/>
              <a:t>Evaluating existing partnerships.</a:t>
            </a:r>
          </a:p>
          <a:p>
            <a:pPr algn="ctr">
              <a:lnSpc>
                <a:spcPct val="150000"/>
              </a:lnSpc>
            </a:pPr>
            <a:r>
              <a:rPr lang="en-US" sz="3200" b="1" dirty="0" smtClean="0"/>
              <a:t>Honoring the agreement.</a:t>
            </a:r>
          </a:p>
          <a:p>
            <a:pPr algn="ctr">
              <a:lnSpc>
                <a:spcPct val="150000"/>
              </a:lnSpc>
            </a:pPr>
            <a:endParaRPr lang="en-US" sz="3200" b="1" dirty="0" smtClean="0"/>
          </a:p>
          <a:p>
            <a:pPr algn="ctr">
              <a:lnSpc>
                <a:spcPct val="150000"/>
              </a:lnSpc>
            </a:pPr>
            <a:endParaRPr lang="en-US" sz="3200" b="1" dirty="0" smtClean="0"/>
          </a:p>
          <a:p>
            <a:pPr algn="ctr">
              <a:lnSpc>
                <a:spcPct val="150000"/>
              </a:lnSpc>
            </a:pPr>
            <a:r>
              <a:rPr lang="en-US" sz="3200" b="1" smtClean="0"/>
              <a:t>Handling change.</a:t>
            </a:r>
            <a:endParaRPr lang="en-US" sz="3200" b="1" dirty="0" smtClean="0">
              <a:solidFill>
                <a:srgbClr val="FF0000"/>
              </a:solidFill>
              <a:latin typeface="Arial Rounded MT Bold" pitchFamily="34" charset="0"/>
            </a:endParaRPr>
          </a:p>
        </p:txBody>
      </p:sp>
      <p:sp>
        <p:nvSpPr>
          <p:cNvPr id="23" name="Rounded Rectangle 22"/>
          <p:cNvSpPr/>
          <p:nvPr/>
        </p:nvSpPr>
        <p:spPr>
          <a:xfrm>
            <a:off x="152400" y="18288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52400" y="26670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52400" y="35052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2400" y="43434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52400" y="5181600"/>
            <a:ext cx="1981200" cy="685800"/>
          </a:xfrm>
          <a:prstGeom prst="roundRect">
            <a:avLst/>
          </a:prstGeom>
          <a:solidFill>
            <a:schemeClr val="tx2">
              <a:lumMod val="40000"/>
              <a:lumOff val="6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52400" y="6019800"/>
            <a:ext cx="1981200" cy="685800"/>
          </a:xfrm>
          <a:prstGeom prst="roundRect">
            <a:avLst/>
          </a:prstGeom>
          <a:solidFill>
            <a:schemeClr val="accent1">
              <a:lumMod val="75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152400" y="1981200"/>
            <a:ext cx="1981200" cy="369332"/>
          </a:xfrm>
          <a:prstGeom prst="rect">
            <a:avLst/>
          </a:prstGeom>
          <a:noFill/>
        </p:spPr>
        <p:txBody>
          <a:bodyPr wrap="square" rtlCol="0">
            <a:spAutoFit/>
          </a:bodyPr>
          <a:lstStyle/>
          <a:p>
            <a:pPr algn="ctr"/>
            <a:r>
              <a:rPr lang="en-US" b="1" dirty="0" smtClean="0">
                <a:latin typeface="Arial Black" pitchFamily="34" charset="0"/>
              </a:rPr>
              <a:t>Create Profile</a:t>
            </a:r>
            <a:endParaRPr lang="en-US" b="1" dirty="0">
              <a:latin typeface="Arial Black" pitchFamily="34" charset="0"/>
            </a:endParaRPr>
          </a:p>
        </p:txBody>
      </p:sp>
      <p:sp>
        <p:nvSpPr>
          <p:cNvPr id="48" name="TextBox 47"/>
          <p:cNvSpPr txBox="1"/>
          <p:nvPr/>
        </p:nvSpPr>
        <p:spPr>
          <a:xfrm>
            <a:off x="152400" y="2819400"/>
            <a:ext cx="1981200" cy="369332"/>
          </a:xfrm>
          <a:prstGeom prst="rect">
            <a:avLst/>
          </a:prstGeom>
          <a:noFill/>
        </p:spPr>
        <p:txBody>
          <a:bodyPr wrap="square" rtlCol="0">
            <a:spAutoFit/>
          </a:bodyPr>
          <a:lstStyle/>
          <a:p>
            <a:pPr algn="ctr"/>
            <a:r>
              <a:rPr lang="en-US" b="1" dirty="0" smtClean="0">
                <a:latin typeface="Arial Black" pitchFamily="34" charset="0"/>
              </a:rPr>
              <a:t>Define Needs</a:t>
            </a:r>
            <a:endParaRPr lang="en-US" b="1" dirty="0">
              <a:latin typeface="Arial Black" pitchFamily="34" charset="0"/>
            </a:endParaRPr>
          </a:p>
        </p:txBody>
      </p:sp>
      <p:sp>
        <p:nvSpPr>
          <p:cNvPr id="49" name="TextBox 48"/>
          <p:cNvSpPr txBox="1"/>
          <p:nvPr/>
        </p:nvSpPr>
        <p:spPr>
          <a:xfrm>
            <a:off x="152400" y="3657600"/>
            <a:ext cx="1905000" cy="369332"/>
          </a:xfrm>
          <a:prstGeom prst="rect">
            <a:avLst/>
          </a:prstGeom>
          <a:noFill/>
        </p:spPr>
        <p:txBody>
          <a:bodyPr wrap="square" rtlCol="0">
            <a:spAutoFit/>
          </a:bodyPr>
          <a:lstStyle/>
          <a:p>
            <a:pPr algn="ctr"/>
            <a:r>
              <a:rPr lang="en-US" b="1" dirty="0" smtClean="0">
                <a:latin typeface="Arial Black" pitchFamily="34" charset="0"/>
              </a:rPr>
              <a:t>Begin Search</a:t>
            </a:r>
            <a:endParaRPr lang="en-US" b="1" dirty="0">
              <a:latin typeface="Arial Black" pitchFamily="34" charset="0"/>
            </a:endParaRPr>
          </a:p>
        </p:txBody>
      </p:sp>
      <p:sp>
        <p:nvSpPr>
          <p:cNvPr id="50" name="TextBox 49"/>
          <p:cNvSpPr txBox="1"/>
          <p:nvPr/>
        </p:nvSpPr>
        <p:spPr>
          <a:xfrm>
            <a:off x="152400" y="4495800"/>
            <a:ext cx="1905000" cy="369332"/>
          </a:xfrm>
          <a:prstGeom prst="rect">
            <a:avLst/>
          </a:prstGeom>
          <a:noFill/>
        </p:spPr>
        <p:txBody>
          <a:bodyPr wrap="square" rtlCol="0">
            <a:spAutoFit/>
          </a:bodyPr>
          <a:lstStyle/>
          <a:p>
            <a:pPr algn="ctr"/>
            <a:r>
              <a:rPr lang="en-US" b="1" dirty="0" smtClean="0">
                <a:latin typeface="Arial Black" pitchFamily="34" charset="0"/>
              </a:rPr>
              <a:t>Compatibility</a:t>
            </a:r>
            <a:endParaRPr lang="en-US" b="1" dirty="0">
              <a:latin typeface="Arial Black" pitchFamily="34" charset="0"/>
            </a:endParaRPr>
          </a:p>
        </p:txBody>
      </p:sp>
      <p:sp>
        <p:nvSpPr>
          <p:cNvPr id="51" name="TextBox 50"/>
          <p:cNvSpPr txBox="1"/>
          <p:nvPr/>
        </p:nvSpPr>
        <p:spPr>
          <a:xfrm>
            <a:off x="152400" y="5334000"/>
            <a:ext cx="1905000" cy="369332"/>
          </a:xfrm>
          <a:prstGeom prst="rect">
            <a:avLst/>
          </a:prstGeom>
          <a:noFill/>
        </p:spPr>
        <p:txBody>
          <a:bodyPr wrap="square" rtlCol="0">
            <a:spAutoFit/>
          </a:bodyPr>
          <a:lstStyle/>
          <a:p>
            <a:pPr algn="ctr"/>
            <a:r>
              <a:rPr lang="en-US" b="1" dirty="0" smtClean="0">
                <a:latin typeface="Arial Black" pitchFamily="34" charset="0"/>
              </a:rPr>
              <a:t>Commitment</a:t>
            </a:r>
            <a:endParaRPr lang="en-US" b="1" dirty="0">
              <a:latin typeface="Arial Black" pitchFamily="34" charset="0"/>
            </a:endParaRPr>
          </a:p>
        </p:txBody>
      </p:sp>
      <p:sp>
        <p:nvSpPr>
          <p:cNvPr id="52" name="TextBox 51"/>
          <p:cNvSpPr txBox="1"/>
          <p:nvPr/>
        </p:nvSpPr>
        <p:spPr>
          <a:xfrm>
            <a:off x="152400" y="6172200"/>
            <a:ext cx="1981200" cy="369332"/>
          </a:xfrm>
          <a:prstGeom prst="rect">
            <a:avLst/>
          </a:prstGeom>
          <a:noFill/>
        </p:spPr>
        <p:txBody>
          <a:bodyPr wrap="square" rtlCol="0">
            <a:spAutoFit/>
          </a:bodyPr>
          <a:lstStyle/>
          <a:p>
            <a:pPr algn="ctr"/>
            <a:r>
              <a:rPr lang="en-US" b="1" dirty="0" smtClean="0">
                <a:latin typeface="Arial Black" pitchFamily="34" charset="0"/>
              </a:rPr>
              <a:t>Stay Together</a:t>
            </a:r>
            <a:endParaRPr lang="en-US" b="1" dirty="0">
              <a:latin typeface="Arial Black" pitchFamily="34" charset="0"/>
            </a:endParaRPr>
          </a:p>
        </p:txBody>
      </p:sp>
      <p:grpSp>
        <p:nvGrpSpPr>
          <p:cNvPr id="22" name="Group 21"/>
          <p:cNvGrpSpPr/>
          <p:nvPr/>
        </p:nvGrpSpPr>
        <p:grpSpPr>
          <a:xfrm>
            <a:off x="0" y="-152400"/>
            <a:ext cx="9372600" cy="2103060"/>
            <a:chOff x="0" y="-152400"/>
            <a:chExt cx="9372600" cy="2103060"/>
          </a:xfrm>
        </p:grpSpPr>
        <p:sp>
          <p:nvSpPr>
            <p:cNvPr id="30" name="Rectangle 29"/>
            <p:cNvSpPr/>
            <p:nvPr/>
          </p:nvSpPr>
          <p:spPr>
            <a:xfrm>
              <a:off x="0" y="0"/>
              <a:ext cx="9144000" cy="16002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24600" y="381000"/>
              <a:ext cx="3048000" cy="1569660"/>
            </a:xfrm>
            <a:prstGeom prst="rect">
              <a:avLst/>
            </a:prstGeom>
            <a:noFill/>
          </p:spPr>
          <p:txBody>
            <a:bodyPr wrap="square" rtlCol="0">
              <a:spAutoFit/>
            </a:bodyPr>
            <a:lstStyle/>
            <a:p>
              <a:r>
                <a:rPr lang="en-US" sz="9600" b="1" dirty="0" smtClean="0">
                  <a:solidFill>
                    <a:schemeClr val="bg1"/>
                  </a:solidFill>
                </a:rPr>
                <a:t>.c  m</a:t>
              </a:r>
              <a:endParaRPr lang="en-US" sz="9600" b="1" dirty="0">
                <a:solidFill>
                  <a:schemeClr val="bg1"/>
                </a:solidFill>
              </a:endParaRPr>
            </a:p>
          </p:txBody>
        </p:sp>
        <p:sp>
          <p:nvSpPr>
            <p:cNvPr id="33" name="Heart 32"/>
            <p:cNvSpPr/>
            <p:nvPr/>
          </p:nvSpPr>
          <p:spPr>
            <a:xfrm>
              <a:off x="7239000" y="990600"/>
              <a:ext cx="609600" cy="609600"/>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67200" y="-152400"/>
              <a:ext cx="4267200" cy="1446550"/>
            </a:xfrm>
            <a:prstGeom prst="rect">
              <a:avLst/>
            </a:prstGeom>
            <a:noFill/>
          </p:spPr>
          <p:txBody>
            <a:bodyPr wrap="square" rtlCol="0">
              <a:spAutoFit/>
            </a:bodyPr>
            <a:lstStyle/>
            <a:p>
              <a:r>
                <a:rPr lang="en-US" sz="8800" b="1" dirty="0" smtClean="0"/>
                <a:t>partners</a:t>
              </a:r>
              <a:endParaRPr lang="en-US" sz="8800" b="1" dirty="0"/>
            </a:p>
          </p:txBody>
        </p:sp>
      </p:grpSp>
      <p:sp>
        <p:nvSpPr>
          <p:cNvPr id="28" name="Footer Placeholder 27"/>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Love_by_SpookyAga.jpg"/>
          <p:cNvPicPr>
            <a:picLocks noChangeAspect="1"/>
          </p:cNvPicPr>
          <p:nvPr/>
        </p:nvPicPr>
        <p:blipFill>
          <a:blip r:embed="rId2" cstate="print"/>
          <a:stretch>
            <a:fillRect/>
          </a:stretch>
        </p:blipFill>
        <p:spPr>
          <a:xfrm>
            <a:off x="0" y="0"/>
            <a:ext cx="9144000" cy="6858000"/>
          </a:xfrm>
          <a:prstGeom prst="rect">
            <a:avLst/>
          </a:prstGeom>
        </p:spPr>
      </p:pic>
      <p:sp>
        <p:nvSpPr>
          <p:cNvPr id="22" name="TextBox 21"/>
          <p:cNvSpPr txBox="1"/>
          <p:nvPr/>
        </p:nvSpPr>
        <p:spPr>
          <a:xfrm>
            <a:off x="914400" y="533400"/>
            <a:ext cx="5334000" cy="1692771"/>
          </a:xfrm>
          <a:prstGeom prst="rect">
            <a:avLst/>
          </a:prstGeom>
          <a:noFill/>
        </p:spPr>
        <p:txBody>
          <a:bodyPr wrap="square" rtlCol="0">
            <a:spAutoFit/>
          </a:bodyPr>
          <a:lstStyle/>
          <a:p>
            <a:r>
              <a:rPr lang="en-US" sz="6000" b="1" dirty="0" smtClean="0">
                <a:latin typeface="Papyrus" pitchFamily="66" charset="0"/>
              </a:rPr>
              <a:t>Simply put…</a:t>
            </a:r>
          </a:p>
          <a:p>
            <a:endParaRPr lang="en-US" sz="4400" b="1" dirty="0">
              <a:latin typeface="Gigi" pitchFamily="82" charset="0"/>
            </a:endParaRPr>
          </a:p>
        </p:txBody>
      </p:sp>
      <p:sp>
        <p:nvSpPr>
          <p:cNvPr id="23" name="TextBox 22"/>
          <p:cNvSpPr txBox="1"/>
          <p:nvPr/>
        </p:nvSpPr>
        <p:spPr>
          <a:xfrm>
            <a:off x="838200" y="1542395"/>
            <a:ext cx="6324600" cy="4401205"/>
          </a:xfrm>
          <a:prstGeom prst="rect">
            <a:avLst/>
          </a:prstGeom>
          <a:noFill/>
        </p:spPr>
        <p:txBody>
          <a:bodyPr wrap="square" rtlCol="0">
            <a:spAutoFit/>
          </a:bodyPr>
          <a:lstStyle/>
          <a:p>
            <a:pPr>
              <a:lnSpc>
                <a:spcPct val="150000"/>
              </a:lnSpc>
            </a:pPr>
            <a:r>
              <a:rPr lang="en-US" sz="3200" b="1" dirty="0" smtClean="0"/>
              <a:t>True partnerships are:</a:t>
            </a:r>
          </a:p>
          <a:p>
            <a:pPr>
              <a:lnSpc>
                <a:spcPct val="150000"/>
              </a:lnSpc>
            </a:pPr>
            <a:r>
              <a:rPr lang="en-US" sz="3200" b="1" dirty="0" smtClean="0"/>
              <a:t>collaborative</a:t>
            </a:r>
          </a:p>
          <a:p>
            <a:pPr>
              <a:lnSpc>
                <a:spcPct val="150000"/>
              </a:lnSpc>
            </a:pPr>
            <a:r>
              <a:rPr lang="en-US" sz="3200" b="1" dirty="0" smtClean="0"/>
              <a:t>on-going</a:t>
            </a:r>
          </a:p>
          <a:p>
            <a:pPr>
              <a:lnSpc>
                <a:spcPct val="150000"/>
              </a:lnSpc>
            </a:pPr>
            <a:r>
              <a:rPr lang="en-US" sz="3200" b="1" dirty="0" smtClean="0"/>
              <a:t>mutually beneficial</a:t>
            </a:r>
          </a:p>
          <a:p>
            <a:pPr>
              <a:lnSpc>
                <a:spcPct val="150000"/>
              </a:lnSpc>
            </a:pPr>
            <a:r>
              <a:rPr lang="en-US" sz="3200" b="1" dirty="0" smtClean="0"/>
              <a:t>and </a:t>
            </a:r>
            <a:r>
              <a:rPr lang="en-US" sz="3200" b="1" dirty="0" smtClean="0">
                <a:solidFill>
                  <a:srgbClr val="FF0000"/>
                </a:solidFill>
                <a:latin typeface="Arial Rounded MT Bold" pitchFamily="34" charset="0"/>
              </a:rPr>
              <a:t>BUILT TO LAST</a:t>
            </a:r>
          </a:p>
          <a:p>
            <a:endParaRPr lang="en-US" sz="4000" b="1" dirty="0"/>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litude skater dude.jpg"/>
          <p:cNvPicPr>
            <a:picLocks noChangeAspect="1"/>
          </p:cNvPicPr>
          <p:nvPr/>
        </p:nvPicPr>
        <p:blipFill>
          <a:blip r:embed="rId3" cstate="print">
            <a:grayscl/>
            <a:lum bright="-2000"/>
          </a:blip>
          <a:stretch>
            <a:fillRect/>
          </a:stretch>
        </p:blipFill>
        <p:spPr>
          <a:xfrm>
            <a:off x="0" y="0"/>
            <a:ext cx="9144000" cy="6858000"/>
          </a:xfrm>
          <a:prstGeom prst="rect">
            <a:avLst/>
          </a:prstGeom>
        </p:spPr>
      </p:pic>
      <p:sp>
        <p:nvSpPr>
          <p:cNvPr id="3" name="TextBox 2"/>
          <p:cNvSpPr txBox="1"/>
          <p:nvPr/>
        </p:nvSpPr>
        <p:spPr>
          <a:xfrm>
            <a:off x="1219200" y="990600"/>
            <a:ext cx="3200400" cy="2862322"/>
          </a:xfrm>
          <a:prstGeom prst="rect">
            <a:avLst/>
          </a:prstGeom>
          <a:noFill/>
        </p:spPr>
        <p:txBody>
          <a:bodyPr wrap="square" rtlCol="0">
            <a:spAutoFit/>
          </a:bodyPr>
          <a:lstStyle/>
          <a:p>
            <a:pPr>
              <a:lnSpc>
                <a:spcPct val="150000"/>
              </a:lnSpc>
            </a:pPr>
            <a:r>
              <a:rPr lang="en-US" sz="4000" b="1" dirty="0" smtClean="0">
                <a:solidFill>
                  <a:schemeClr val="bg1"/>
                </a:solidFill>
                <a:effectLst>
                  <a:outerShdw blurRad="38100" dist="38100" dir="2700000" algn="tl">
                    <a:srgbClr val="000000">
                      <a:alpha val="43137"/>
                    </a:srgbClr>
                  </a:outerShdw>
                </a:effectLst>
              </a:rPr>
              <a:t>So why do we often feel so </a:t>
            </a:r>
            <a:r>
              <a:rPr lang="en-US" sz="4000" b="1" dirty="0" smtClean="0">
                <a:solidFill>
                  <a:srgbClr val="FF0000"/>
                </a:solidFill>
                <a:latin typeface="Arial Rounded MT Bold" pitchFamily="34" charset="0"/>
              </a:rPr>
              <a:t>ISOLATED</a:t>
            </a:r>
            <a:endParaRPr lang="en-US" sz="4000" b="1" dirty="0">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olitude student.jpg"/>
          <p:cNvPicPr>
            <a:picLocks noChangeAspect="1"/>
          </p:cNvPicPr>
          <p:nvPr/>
        </p:nvPicPr>
        <p:blipFill>
          <a:blip r:embed="rId3" cstate="print">
            <a:grayscl/>
          </a:blip>
          <a:stretch>
            <a:fillRect/>
          </a:stretch>
        </p:blipFill>
        <p:spPr>
          <a:xfrm>
            <a:off x="3352800" y="-1"/>
            <a:ext cx="5181600" cy="6912253"/>
          </a:xfrm>
          <a:prstGeom prst="rect">
            <a:avLst/>
          </a:prstGeom>
        </p:spPr>
      </p:pic>
      <p:sp>
        <p:nvSpPr>
          <p:cNvPr id="3" name="TextBox 2"/>
          <p:cNvSpPr txBox="1"/>
          <p:nvPr/>
        </p:nvSpPr>
        <p:spPr>
          <a:xfrm>
            <a:off x="457200" y="1331655"/>
            <a:ext cx="2819400" cy="2554545"/>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A child does not go to school </a:t>
            </a:r>
            <a:r>
              <a:rPr lang="en-US" sz="4000" b="1" dirty="0" smtClean="0">
                <a:solidFill>
                  <a:srgbClr val="FF0000"/>
                </a:solidFill>
                <a:latin typeface="Arial Rounded MT Bold" pitchFamily="34" charset="0"/>
              </a:rPr>
              <a:t>ALONE</a:t>
            </a:r>
            <a:endParaRPr lang="en-US" sz="4000" b="1" dirty="0"/>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family_portrait_2_by_monoladee.jpg"/>
          <p:cNvPicPr>
            <a:picLocks noChangeAspect="1"/>
          </p:cNvPicPr>
          <p:nvPr/>
        </p:nvPicPr>
        <p:blipFill>
          <a:blip r:embed="rId3" cstate="print"/>
          <a:srcRect l="4580" t="1942" r="5344" b="36893"/>
          <a:stretch>
            <a:fillRect/>
          </a:stretch>
        </p:blipFill>
        <p:spPr>
          <a:xfrm>
            <a:off x="0" y="0"/>
            <a:ext cx="9144000" cy="4800600"/>
          </a:xfrm>
          <a:prstGeom prst="rect">
            <a:avLst/>
          </a:prstGeom>
        </p:spPr>
      </p:pic>
      <p:sp>
        <p:nvSpPr>
          <p:cNvPr id="3" name="TextBox 2"/>
          <p:cNvSpPr txBox="1"/>
          <p:nvPr/>
        </p:nvSpPr>
        <p:spPr>
          <a:xfrm>
            <a:off x="0" y="4953000"/>
            <a:ext cx="9144000" cy="1323439"/>
          </a:xfrm>
          <a:prstGeom prst="rect">
            <a:avLst/>
          </a:prstGeom>
          <a:noFill/>
        </p:spPr>
        <p:txBody>
          <a:bodyPr wrap="square" rtlCol="0">
            <a:spAutoFit/>
          </a:bodyPr>
          <a:lstStyle/>
          <a:p>
            <a:pPr algn="ctr"/>
            <a:r>
              <a:rPr lang="en-US" sz="4000" b="1" dirty="0" smtClean="0">
                <a:solidFill>
                  <a:schemeClr val="bg1"/>
                </a:solidFill>
              </a:rPr>
              <a:t>Each child brings with them…</a:t>
            </a:r>
          </a:p>
          <a:p>
            <a:pPr algn="ctr"/>
            <a:r>
              <a:rPr lang="en-US" sz="4000" b="1" dirty="0" smtClean="0">
                <a:solidFill>
                  <a:schemeClr val="bg1"/>
                </a:solidFill>
              </a:rPr>
              <a:t>a </a:t>
            </a:r>
            <a:r>
              <a:rPr lang="en-US" sz="4000" b="1" dirty="0" smtClean="0">
                <a:solidFill>
                  <a:srgbClr val="FF0000"/>
                </a:solidFill>
                <a:latin typeface="Arial Rounded MT Bold" pitchFamily="34" charset="0"/>
              </a:rPr>
              <a:t>FAMILY</a:t>
            </a:r>
            <a:endParaRPr lang="en-US" sz="4000" b="1" dirty="0"/>
          </a:p>
        </p:txBody>
      </p:sp>
      <p:sp>
        <p:nvSpPr>
          <p:cNvPr id="6" name="Footer Placeholder 5"/>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304800"/>
            <a:ext cx="4572000" cy="1938992"/>
          </a:xfrm>
          <a:prstGeom prst="rect">
            <a:avLst/>
          </a:prstGeom>
          <a:noFill/>
        </p:spPr>
        <p:txBody>
          <a:bodyPr wrap="square" rtlCol="0">
            <a:spAutoFit/>
          </a:bodyPr>
          <a:lstStyle/>
          <a:p>
            <a:pPr algn="ctr"/>
            <a:r>
              <a:rPr lang="en-US" sz="4000" b="1" dirty="0" smtClean="0">
                <a:solidFill>
                  <a:schemeClr val="bg1"/>
                </a:solidFill>
              </a:rPr>
              <a:t>No</a:t>
            </a:r>
            <a:r>
              <a:rPr lang="en-US" sz="4000" b="1" dirty="0" smtClean="0"/>
              <a:t> </a:t>
            </a:r>
            <a:r>
              <a:rPr lang="en-US" sz="4000" b="1" dirty="0" smtClean="0">
                <a:solidFill>
                  <a:srgbClr val="FF0000"/>
                </a:solidFill>
                <a:latin typeface="Arial Rounded MT Bold" pitchFamily="34" charset="0"/>
              </a:rPr>
              <a:t>TEACHER</a:t>
            </a:r>
            <a:r>
              <a:rPr lang="en-US" sz="4000" b="1" dirty="0" smtClean="0"/>
              <a:t> </a:t>
            </a:r>
          </a:p>
          <a:p>
            <a:pPr algn="ctr"/>
            <a:r>
              <a:rPr lang="en-US" sz="4000" b="1" dirty="0" smtClean="0">
                <a:solidFill>
                  <a:schemeClr val="bg1"/>
                </a:solidFill>
              </a:rPr>
              <a:t>goes to school alone…</a:t>
            </a:r>
            <a:endParaRPr lang="en-US" sz="4000" b="1" dirty="0">
              <a:solidFill>
                <a:schemeClr val="bg1"/>
              </a:solidFill>
            </a:endParaRPr>
          </a:p>
        </p:txBody>
      </p:sp>
      <p:pic>
        <p:nvPicPr>
          <p:cNvPr id="7" name="Picture 6" descr="teacher draft.jpg"/>
          <p:cNvPicPr>
            <a:picLocks noChangeAspect="1"/>
          </p:cNvPicPr>
          <p:nvPr/>
        </p:nvPicPr>
        <p:blipFill>
          <a:blip r:embed="rId3" cstate="print">
            <a:grayscl/>
          </a:blip>
          <a:stretch>
            <a:fillRect/>
          </a:stretch>
        </p:blipFill>
        <p:spPr>
          <a:xfrm>
            <a:off x="4574857" y="0"/>
            <a:ext cx="4569143" cy="6858000"/>
          </a:xfrm>
          <a:prstGeom prst="rect">
            <a:avLst/>
          </a:prstGeom>
        </p:spPr>
      </p:pic>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acher.jpg"/>
          <p:cNvPicPr>
            <a:picLocks noChangeAspect="1"/>
          </p:cNvPicPr>
          <p:nvPr/>
        </p:nvPicPr>
        <p:blipFill>
          <a:blip r:embed="rId3" cstate="print">
            <a:grayscl/>
            <a:lum bright="12000"/>
          </a:blip>
          <a:srcRect l="9836" t="4759" r="2459" b="9581"/>
          <a:stretch>
            <a:fillRect/>
          </a:stretch>
        </p:blipFill>
        <p:spPr>
          <a:xfrm>
            <a:off x="-1" y="990600"/>
            <a:ext cx="9144001" cy="5867400"/>
          </a:xfrm>
          <a:prstGeom prst="rect">
            <a:avLst/>
          </a:prstGeom>
        </p:spPr>
      </p:pic>
      <p:sp>
        <p:nvSpPr>
          <p:cNvPr id="4" name="TextBox 3"/>
          <p:cNvSpPr txBox="1"/>
          <p:nvPr/>
        </p:nvSpPr>
        <p:spPr>
          <a:xfrm>
            <a:off x="0" y="282714"/>
            <a:ext cx="9144000" cy="707886"/>
          </a:xfrm>
          <a:prstGeom prst="rect">
            <a:avLst/>
          </a:prstGeom>
          <a:noFill/>
        </p:spPr>
        <p:txBody>
          <a:bodyPr wrap="square" rtlCol="0">
            <a:spAutoFit/>
          </a:bodyPr>
          <a:lstStyle/>
          <a:p>
            <a:pPr algn="ctr"/>
            <a:r>
              <a:rPr lang="en-US" sz="4000" b="1" dirty="0" smtClean="0">
                <a:solidFill>
                  <a:schemeClr val="bg1"/>
                </a:solidFill>
              </a:rPr>
              <a:t>But it can sometimes </a:t>
            </a:r>
            <a:r>
              <a:rPr lang="en-US" sz="4000" b="1" dirty="0" smtClean="0">
                <a:solidFill>
                  <a:srgbClr val="FF0000"/>
                </a:solidFill>
                <a:latin typeface="Arial Rounded MT Bold" pitchFamily="34" charset="0"/>
              </a:rPr>
              <a:t>FEEL</a:t>
            </a:r>
            <a:r>
              <a:rPr lang="en-US" sz="4000" b="1" dirty="0" smtClean="0">
                <a:solidFill>
                  <a:schemeClr val="bg1"/>
                </a:solidFill>
              </a:rPr>
              <a:t> that way.</a:t>
            </a:r>
            <a:endParaRPr lang="en-US" sz="4000" b="1" dirty="0">
              <a:solidFill>
                <a:schemeClr val="bg1"/>
              </a:solidFill>
            </a:endParaRPr>
          </a:p>
        </p:txBody>
      </p:sp>
      <p:sp>
        <p:nvSpPr>
          <p:cNvPr id="6" name="Footer Placeholder 5"/>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hool swing solitude.jpg"/>
          <p:cNvPicPr>
            <a:picLocks noChangeAspect="1"/>
          </p:cNvPicPr>
          <p:nvPr/>
        </p:nvPicPr>
        <p:blipFill>
          <a:blip r:embed="rId3" cstate="print">
            <a:lum bright="17000"/>
          </a:blip>
          <a:srcRect l="1481" t="10000" r="2222" b="10000"/>
          <a:stretch>
            <a:fillRect/>
          </a:stretch>
        </p:blipFill>
        <p:spPr>
          <a:xfrm>
            <a:off x="3505200" y="685800"/>
            <a:ext cx="4953000" cy="5486400"/>
          </a:xfrm>
          <a:prstGeom prst="rect">
            <a:avLst/>
          </a:prstGeom>
        </p:spPr>
      </p:pic>
      <p:sp>
        <p:nvSpPr>
          <p:cNvPr id="4" name="TextBox 3"/>
          <p:cNvSpPr txBox="1"/>
          <p:nvPr/>
        </p:nvSpPr>
        <p:spPr>
          <a:xfrm>
            <a:off x="304800" y="1752600"/>
            <a:ext cx="3200400" cy="1323439"/>
          </a:xfrm>
          <a:prstGeom prst="rect">
            <a:avLst/>
          </a:prstGeom>
          <a:noFill/>
        </p:spPr>
        <p:txBody>
          <a:bodyPr wrap="square" rtlCol="0">
            <a:spAutoFit/>
          </a:bodyPr>
          <a:lstStyle/>
          <a:p>
            <a:r>
              <a:rPr lang="en-US" sz="4000" b="1" dirty="0" smtClean="0">
                <a:solidFill>
                  <a:schemeClr val="bg1"/>
                </a:solidFill>
              </a:rPr>
              <a:t>No school </a:t>
            </a:r>
          </a:p>
          <a:p>
            <a:r>
              <a:rPr lang="en-US" sz="4000" b="1" dirty="0" smtClean="0">
                <a:solidFill>
                  <a:schemeClr val="bg1"/>
                </a:solidFill>
              </a:rPr>
              <a:t>is an </a:t>
            </a:r>
            <a:r>
              <a:rPr lang="en-US" sz="4000" b="1" dirty="0" smtClean="0">
                <a:solidFill>
                  <a:srgbClr val="FF0000"/>
                </a:solidFill>
                <a:latin typeface="Arial Rounded MT Bold" pitchFamily="34" charset="0"/>
              </a:rPr>
              <a:t>ISLAND</a:t>
            </a:r>
            <a:endParaRPr lang="en-US" sz="4000" b="1" dirty="0"/>
          </a:p>
        </p:txBody>
      </p:sp>
      <p:sp>
        <p:nvSpPr>
          <p:cNvPr id="7" name="Footer Placeholder 6"/>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hool student.jpg"/>
          <p:cNvPicPr>
            <a:picLocks noChangeAspect="1"/>
          </p:cNvPicPr>
          <p:nvPr/>
        </p:nvPicPr>
        <p:blipFill>
          <a:blip r:embed="rId3" cstate="print">
            <a:grayscl/>
          </a:blip>
          <a:srcRect l="10309" t="3093" r="3093" b="35327"/>
          <a:stretch>
            <a:fillRect/>
          </a:stretch>
        </p:blipFill>
        <p:spPr>
          <a:xfrm>
            <a:off x="0" y="1752600"/>
            <a:ext cx="9144000" cy="4876800"/>
          </a:xfrm>
          <a:prstGeom prst="rect">
            <a:avLst/>
          </a:prstGeom>
        </p:spPr>
      </p:pic>
      <p:sp>
        <p:nvSpPr>
          <p:cNvPr id="3" name="TextBox 2"/>
          <p:cNvSpPr txBox="1"/>
          <p:nvPr/>
        </p:nvSpPr>
        <p:spPr>
          <a:xfrm>
            <a:off x="0" y="423208"/>
            <a:ext cx="9144000" cy="1938992"/>
          </a:xfrm>
          <a:prstGeom prst="rect">
            <a:avLst/>
          </a:prstGeom>
          <a:noFill/>
        </p:spPr>
        <p:txBody>
          <a:bodyPr wrap="square" rtlCol="0">
            <a:spAutoFit/>
          </a:bodyPr>
          <a:lstStyle/>
          <a:p>
            <a:pPr algn="ctr"/>
            <a:r>
              <a:rPr lang="en-US" sz="4000" b="1" dirty="0" smtClean="0">
                <a:ln w="18415" cmpd="sng">
                  <a:solidFill>
                    <a:srgbClr val="FFFFFF"/>
                  </a:solidFill>
                  <a:prstDash val="solid"/>
                </a:ln>
                <a:solidFill>
                  <a:schemeClr val="bg1"/>
                </a:solidFill>
              </a:rPr>
              <a:t>It’s all about</a:t>
            </a:r>
          </a:p>
          <a:p>
            <a:pPr algn="ctr"/>
            <a:r>
              <a:rPr lang="en-US" sz="4000" b="1" dirty="0" smtClean="0">
                <a:solidFill>
                  <a:srgbClr val="FF0000"/>
                </a:solidFill>
                <a:latin typeface="Arial Rounded MT Bold" pitchFamily="34" charset="0"/>
              </a:rPr>
              <a:t>RELATIONSHIPS</a:t>
            </a:r>
            <a:r>
              <a:rPr lang="en-US"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Footer Placeholder 4"/>
          <p:cNvSpPr>
            <a:spLocks noGrp="1"/>
          </p:cNvSpPr>
          <p:nvPr>
            <p:ph type="ftr" sz="quarter" idx="11"/>
          </p:nvPr>
        </p:nvSpPr>
        <p:spPr/>
        <p:txBody>
          <a:bodyPr/>
          <a:lstStyle/>
          <a:p>
            <a:r>
              <a:rPr lang="en-US" smtClean="0"/>
              <a:t>Effective School - Business - Community Partners</a:t>
            </a:r>
            <a:endParaRPr lang="en-US"/>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2190</TotalTime>
  <Words>1728</Words>
  <Application>Microsoft Office PowerPoint</Application>
  <PresentationFormat>On-screen Show (4:3)</PresentationFormat>
  <Paragraphs>254</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Wichita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rcook</dc:creator>
  <cp:lastModifiedBy>rcook</cp:lastModifiedBy>
  <cp:revision>288</cp:revision>
  <dcterms:created xsi:type="dcterms:W3CDTF">2009-11-17T19:37:17Z</dcterms:created>
  <dcterms:modified xsi:type="dcterms:W3CDTF">2010-07-26T14:48:51Z</dcterms:modified>
</cp:coreProperties>
</file>