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70" r:id="rId10"/>
    <p:sldId id="268" r:id="rId11"/>
    <p:sldId id="262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0644F-F516-444B-B56C-A9043CF086DE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74C109-358A-4B75-AD23-B88846E99D5E}">
      <dgm:prSet phldrT="[Text]"/>
      <dgm:spPr/>
      <dgm:t>
        <a:bodyPr/>
        <a:lstStyle/>
        <a:p>
          <a:r>
            <a:rPr lang="en-US"/>
            <a:t>Policy = Vision</a:t>
          </a:r>
        </a:p>
      </dgm:t>
    </dgm:pt>
    <dgm:pt modelId="{1F03C9F5-2981-424B-B8C6-AC1D2F50C909}" type="parTrans" cxnId="{8D4CA660-FA7E-4C18-9FCC-5BBA6F691D43}">
      <dgm:prSet/>
      <dgm:spPr/>
      <dgm:t>
        <a:bodyPr/>
        <a:lstStyle/>
        <a:p>
          <a:endParaRPr lang="en-US"/>
        </a:p>
      </dgm:t>
    </dgm:pt>
    <dgm:pt modelId="{F6B35F53-7614-431D-8AD8-FFAEB08BFBD7}" type="sibTrans" cxnId="{8D4CA660-FA7E-4C18-9FCC-5BBA6F691D43}">
      <dgm:prSet/>
      <dgm:spPr/>
      <dgm:t>
        <a:bodyPr/>
        <a:lstStyle/>
        <a:p>
          <a:endParaRPr lang="en-US"/>
        </a:p>
      </dgm:t>
    </dgm:pt>
    <dgm:pt modelId="{E15DF51A-96B1-4ABD-A134-60EBA44C07DB}">
      <dgm:prSet phldrT="[Text]"/>
      <dgm:spPr/>
      <dgm:t>
        <a:bodyPr/>
        <a:lstStyle/>
        <a:p>
          <a:r>
            <a:rPr lang="en-US" dirty="0"/>
            <a:t>Action Plan = Actions</a:t>
          </a:r>
        </a:p>
      </dgm:t>
    </dgm:pt>
    <dgm:pt modelId="{99E2232D-B9D8-4FD5-8421-253232F84C72}" type="parTrans" cxnId="{FE41CBDE-FD1F-4517-ADAB-A02CEDF021EA}">
      <dgm:prSet/>
      <dgm:spPr/>
      <dgm:t>
        <a:bodyPr/>
        <a:lstStyle/>
        <a:p>
          <a:endParaRPr lang="en-US"/>
        </a:p>
      </dgm:t>
    </dgm:pt>
    <dgm:pt modelId="{38216F91-3DE9-413A-90CB-125BD2D54C7B}" type="sibTrans" cxnId="{FE41CBDE-FD1F-4517-ADAB-A02CEDF021EA}">
      <dgm:prSet/>
      <dgm:spPr/>
      <dgm:t>
        <a:bodyPr/>
        <a:lstStyle/>
        <a:p>
          <a:endParaRPr lang="en-US"/>
        </a:p>
      </dgm:t>
    </dgm:pt>
    <dgm:pt modelId="{84F398E5-907D-4A4D-9FF9-FD68091EE760}">
      <dgm:prSet phldrT="[Text]"/>
      <dgm:spPr/>
      <dgm:t>
        <a:bodyPr/>
        <a:lstStyle/>
        <a:p>
          <a:r>
            <a:rPr lang="en-US"/>
            <a:t>Compact = Communication</a:t>
          </a:r>
        </a:p>
      </dgm:t>
    </dgm:pt>
    <dgm:pt modelId="{E07D67C0-AFE4-43B7-BA28-81143F034E53}" type="parTrans" cxnId="{42877259-5847-4DBA-854A-415093B0B988}">
      <dgm:prSet/>
      <dgm:spPr/>
      <dgm:t>
        <a:bodyPr/>
        <a:lstStyle/>
        <a:p>
          <a:endParaRPr lang="en-US"/>
        </a:p>
      </dgm:t>
    </dgm:pt>
    <dgm:pt modelId="{78C9201C-0330-40B1-8846-26F521F630D3}" type="sibTrans" cxnId="{42877259-5847-4DBA-854A-415093B0B988}">
      <dgm:prSet/>
      <dgm:spPr/>
      <dgm:t>
        <a:bodyPr/>
        <a:lstStyle/>
        <a:p>
          <a:endParaRPr lang="en-US"/>
        </a:p>
      </dgm:t>
    </dgm:pt>
    <dgm:pt modelId="{2241187E-6C38-4693-AA95-987FF1F6915F}" type="pres">
      <dgm:prSet presAssocID="{96E0644F-F516-444B-B56C-A9043CF086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916121-A280-489B-A6F1-6DFDB53D27C8}" type="pres">
      <dgm:prSet presAssocID="{9D74C109-358A-4B75-AD23-B88846E99D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4EF1D-9474-4202-8998-97534ECEF48F}" type="pres">
      <dgm:prSet presAssocID="{F6B35F53-7614-431D-8AD8-FFAEB08BFBD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EC9BF5C-9EF0-41E2-94E5-449C33A25B41}" type="pres">
      <dgm:prSet presAssocID="{F6B35F53-7614-431D-8AD8-FFAEB08BFBD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63EE846-82D0-4216-B468-88F887104BCC}" type="pres">
      <dgm:prSet presAssocID="{E15DF51A-96B1-4ABD-A134-60EBA44C07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0E0FE-7E7C-423C-87D8-F42537020A54}" type="pres">
      <dgm:prSet presAssocID="{38216F91-3DE9-413A-90CB-125BD2D54C7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A8320B6-5F47-4E39-AD5E-C7319ED0837B}" type="pres">
      <dgm:prSet presAssocID="{38216F91-3DE9-413A-90CB-125BD2D54C7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DA47AAA-CA36-4D69-AC17-1528C1169ED0}" type="pres">
      <dgm:prSet presAssocID="{84F398E5-907D-4A4D-9FF9-FD68091EE76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78BD4-D50C-4669-9982-69D2EC3509C8}" type="pres">
      <dgm:prSet presAssocID="{78C9201C-0330-40B1-8846-26F521F630D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7C7D700-74F6-4A86-AB14-78FCFC05887A}" type="pres">
      <dgm:prSet presAssocID="{78C9201C-0330-40B1-8846-26F521F630D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7475670-886B-46AA-A359-05773C2354F9}" type="presOf" srcId="{38216F91-3DE9-413A-90CB-125BD2D54C7B}" destId="{8A8320B6-5F47-4E39-AD5E-C7319ED0837B}" srcOrd="1" destOrd="0" presId="urn:microsoft.com/office/officeart/2005/8/layout/cycle2"/>
    <dgm:cxn modelId="{42877259-5847-4DBA-854A-415093B0B988}" srcId="{96E0644F-F516-444B-B56C-A9043CF086DE}" destId="{84F398E5-907D-4A4D-9FF9-FD68091EE760}" srcOrd="2" destOrd="0" parTransId="{E07D67C0-AFE4-43B7-BA28-81143F034E53}" sibTransId="{78C9201C-0330-40B1-8846-26F521F630D3}"/>
    <dgm:cxn modelId="{1AFA6C98-C8D4-4251-BB8B-E3B143211652}" type="presOf" srcId="{84F398E5-907D-4A4D-9FF9-FD68091EE760}" destId="{5DA47AAA-CA36-4D69-AC17-1528C1169ED0}" srcOrd="0" destOrd="0" presId="urn:microsoft.com/office/officeart/2005/8/layout/cycle2"/>
    <dgm:cxn modelId="{8D4CA660-FA7E-4C18-9FCC-5BBA6F691D43}" srcId="{96E0644F-F516-444B-B56C-A9043CF086DE}" destId="{9D74C109-358A-4B75-AD23-B88846E99D5E}" srcOrd="0" destOrd="0" parTransId="{1F03C9F5-2981-424B-B8C6-AC1D2F50C909}" sibTransId="{F6B35F53-7614-431D-8AD8-FFAEB08BFBD7}"/>
    <dgm:cxn modelId="{C290C30E-479A-475D-8881-2B728C55576A}" type="presOf" srcId="{E15DF51A-96B1-4ABD-A134-60EBA44C07DB}" destId="{363EE846-82D0-4216-B468-88F887104BCC}" srcOrd="0" destOrd="0" presId="urn:microsoft.com/office/officeart/2005/8/layout/cycle2"/>
    <dgm:cxn modelId="{9B636FD0-09BD-4838-8A6B-4562C866EC5E}" type="presOf" srcId="{9D74C109-358A-4B75-AD23-B88846E99D5E}" destId="{1D916121-A280-489B-A6F1-6DFDB53D27C8}" srcOrd="0" destOrd="0" presId="urn:microsoft.com/office/officeart/2005/8/layout/cycle2"/>
    <dgm:cxn modelId="{78B8328D-0F60-4E58-8A3D-D2C4D65AE06B}" type="presOf" srcId="{78C9201C-0330-40B1-8846-26F521F630D3}" destId="{03178BD4-D50C-4669-9982-69D2EC3509C8}" srcOrd="0" destOrd="0" presId="urn:microsoft.com/office/officeart/2005/8/layout/cycle2"/>
    <dgm:cxn modelId="{610C794C-2D81-4EEB-8B7C-48AE4624BD6F}" type="presOf" srcId="{F6B35F53-7614-431D-8AD8-FFAEB08BFBD7}" destId="{3DD4EF1D-9474-4202-8998-97534ECEF48F}" srcOrd="0" destOrd="0" presId="urn:microsoft.com/office/officeart/2005/8/layout/cycle2"/>
    <dgm:cxn modelId="{6F8EA409-C6D3-40AB-853D-A345716776DD}" type="presOf" srcId="{38216F91-3DE9-413A-90CB-125BD2D54C7B}" destId="{4180E0FE-7E7C-423C-87D8-F42537020A54}" srcOrd="0" destOrd="0" presId="urn:microsoft.com/office/officeart/2005/8/layout/cycle2"/>
    <dgm:cxn modelId="{FE41CBDE-FD1F-4517-ADAB-A02CEDF021EA}" srcId="{96E0644F-F516-444B-B56C-A9043CF086DE}" destId="{E15DF51A-96B1-4ABD-A134-60EBA44C07DB}" srcOrd="1" destOrd="0" parTransId="{99E2232D-B9D8-4FD5-8421-253232F84C72}" sibTransId="{38216F91-3DE9-413A-90CB-125BD2D54C7B}"/>
    <dgm:cxn modelId="{C20AB779-9F7A-4E73-8AB0-8712E917CE36}" type="presOf" srcId="{F6B35F53-7614-431D-8AD8-FFAEB08BFBD7}" destId="{0EC9BF5C-9EF0-41E2-94E5-449C33A25B41}" srcOrd="1" destOrd="0" presId="urn:microsoft.com/office/officeart/2005/8/layout/cycle2"/>
    <dgm:cxn modelId="{CFE88ABA-E30A-4893-8207-E8A987EB2F7A}" type="presOf" srcId="{78C9201C-0330-40B1-8846-26F521F630D3}" destId="{A7C7D700-74F6-4A86-AB14-78FCFC05887A}" srcOrd="1" destOrd="0" presId="urn:microsoft.com/office/officeart/2005/8/layout/cycle2"/>
    <dgm:cxn modelId="{CE87EC21-E774-4244-AC11-D1936F726127}" type="presOf" srcId="{96E0644F-F516-444B-B56C-A9043CF086DE}" destId="{2241187E-6C38-4693-AA95-987FF1F6915F}" srcOrd="0" destOrd="0" presId="urn:microsoft.com/office/officeart/2005/8/layout/cycle2"/>
    <dgm:cxn modelId="{37DE3AB7-5536-41A9-8675-083A9F09EFD4}" type="presParOf" srcId="{2241187E-6C38-4693-AA95-987FF1F6915F}" destId="{1D916121-A280-489B-A6F1-6DFDB53D27C8}" srcOrd="0" destOrd="0" presId="urn:microsoft.com/office/officeart/2005/8/layout/cycle2"/>
    <dgm:cxn modelId="{AF1AA299-709A-4580-B919-5AFA6205AA91}" type="presParOf" srcId="{2241187E-6C38-4693-AA95-987FF1F6915F}" destId="{3DD4EF1D-9474-4202-8998-97534ECEF48F}" srcOrd="1" destOrd="0" presId="urn:microsoft.com/office/officeart/2005/8/layout/cycle2"/>
    <dgm:cxn modelId="{E54361C0-2328-494E-9D48-474DEAEB8692}" type="presParOf" srcId="{3DD4EF1D-9474-4202-8998-97534ECEF48F}" destId="{0EC9BF5C-9EF0-41E2-94E5-449C33A25B41}" srcOrd="0" destOrd="0" presId="urn:microsoft.com/office/officeart/2005/8/layout/cycle2"/>
    <dgm:cxn modelId="{6C9F054F-CCA7-4FF9-9C38-ECA4EC9EAC38}" type="presParOf" srcId="{2241187E-6C38-4693-AA95-987FF1F6915F}" destId="{363EE846-82D0-4216-B468-88F887104BCC}" srcOrd="2" destOrd="0" presId="urn:microsoft.com/office/officeart/2005/8/layout/cycle2"/>
    <dgm:cxn modelId="{2F751FC1-42EC-4656-AA82-F76F55E527A0}" type="presParOf" srcId="{2241187E-6C38-4693-AA95-987FF1F6915F}" destId="{4180E0FE-7E7C-423C-87D8-F42537020A54}" srcOrd="3" destOrd="0" presId="urn:microsoft.com/office/officeart/2005/8/layout/cycle2"/>
    <dgm:cxn modelId="{F75BDC7D-12FA-4645-8A2F-C1A39F17F08A}" type="presParOf" srcId="{4180E0FE-7E7C-423C-87D8-F42537020A54}" destId="{8A8320B6-5F47-4E39-AD5E-C7319ED0837B}" srcOrd="0" destOrd="0" presId="urn:microsoft.com/office/officeart/2005/8/layout/cycle2"/>
    <dgm:cxn modelId="{EE3FC500-03F6-4303-8830-586DA4C81855}" type="presParOf" srcId="{2241187E-6C38-4693-AA95-987FF1F6915F}" destId="{5DA47AAA-CA36-4D69-AC17-1528C1169ED0}" srcOrd="4" destOrd="0" presId="urn:microsoft.com/office/officeart/2005/8/layout/cycle2"/>
    <dgm:cxn modelId="{539CC1C4-6220-4D05-A165-6CD8E3F5DCFC}" type="presParOf" srcId="{2241187E-6C38-4693-AA95-987FF1F6915F}" destId="{03178BD4-D50C-4669-9982-69D2EC3509C8}" srcOrd="5" destOrd="0" presId="urn:microsoft.com/office/officeart/2005/8/layout/cycle2"/>
    <dgm:cxn modelId="{5352FFCF-5308-41F7-93DC-57D3B9704686}" type="presParOf" srcId="{03178BD4-D50C-4669-9982-69D2EC3509C8}" destId="{A7C7D700-74F6-4A86-AB14-78FCFC05887A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4FB5-740E-4AFA-ACE6-B18C872AE2E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F7-B29D-4027-9EE4-81B75A928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4FB5-740E-4AFA-ACE6-B18C872AE2E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F7-B29D-4027-9EE4-81B75A928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4FB5-740E-4AFA-ACE6-B18C872AE2E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F7-B29D-4027-9EE4-81B75A928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4FB5-740E-4AFA-ACE6-B18C872AE2E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F7-B29D-4027-9EE4-81B75A928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4FB5-740E-4AFA-ACE6-B18C872AE2E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F7-B29D-4027-9EE4-81B75A928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4FB5-740E-4AFA-ACE6-B18C872AE2E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F7-B29D-4027-9EE4-81B75A928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4FB5-740E-4AFA-ACE6-B18C872AE2E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F7-B29D-4027-9EE4-81B75A928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4FB5-740E-4AFA-ACE6-B18C872AE2E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F7-B29D-4027-9EE4-81B75A928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4FB5-740E-4AFA-ACE6-B18C872AE2E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F7-B29D-4027-9EE4-81B75A928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4FB5-740E-4AFA-ACE6-B18C872AE2E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F7-B29D-4027-9EE4-81B75A928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4FB5-740E-4AFA-ACE6-B18C872AE2E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F7-B29D-4027-9EE4-81B75A928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4FB5-740E-4AFA-ACE6-B18C872AE2E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B19F7-B29D-4027-9EE4-81B75A928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143000" y="609600"/>
          <a:ext cx="67817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 goal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0"/>
            <a:ext cx="6934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At your table:</a:t>
            </a:r>
          </a:p>
          <a:p>
            <a:endParaRPr lang="en-US" sz="1200" b="1" dirty="0" smtClean="0">
              <a:solidFill>
                <a:srgbClr val="00B050"/>
              </a:solidFill>
            </a:endParaRPr>
          </a:p>
          <a:p>
            <a:endParaRPr lang="en-US" sz="2000" b="1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2400" b="1" dirty="0" smtClean="0"/>
              <a:t>As a group, review the Professional Development Goal.  </a:t>
            </a:r>
          </a:p>
          <a:p>
            <a:pPr lvl="1"/>
            <a:endParaRPr lang="en-US" sz="2400" b="1" dirty="0" smtClean="0"/>
          </a:p>
          <a:p>
            <a:pPr marL="341313" indent="-341313">
              <a:buFont typeface="Arial" pitchFamily="34" charset="0"/>
              <a:buChar char="•"/>
            </a:pPr>
            <a:r>
              <a:rPr lang="en-US" sz="2400" b="1" dirty="0" smtClean="0"/>
              <a:t>On the light blue page, brainstorm the Strategies and Activities that could support the Professional Development Goal.</a:t>
            </a:r>
          </a:p>
          <a:p>
            <a:pPr marL="457200" lvl="2"/>
            <a:r>
              <a:rPr lang="en-US" sz="2400" b="1" i="1" dirty="0" smtClean="0"/>
              <a:t>Focus on just August-October 2011</a:t>
            </a:r>
          </a:p>
          <a:p>
            <a:endParaRPr lang="en-US" sz="2400" b="1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2400" b="1" dirty="0" smtClean="0"/>
              <a:t>Family Engagement Facilitators will collect 1 completed form from your table.  </a:t>
            </a:r>
          </a:p>
          <a:p>
            <a:pPr lvl="1"/>
            <a:r>
              <a:rPr lang="en-US" sz="2400" b="1" i="1" dirty="0" smtClean="0"/>
              <a:t>We want your feedback and ideas! </a:t>
            </a:r>
          </a:p>
          <a:p>
            <a:pPr lvl="1"/>
            <a:r>
              <a:rPr lang="en-US" sz="2400" b="1" i="1" dirty="0" smtClean="0"/>
              <a:t>Please offer any suggestions to improve the form.</a:t>
            </a:r>
            <a:r>
              <a:rPr lang="en-US" sz="2400" b="1" dirty="0" smtClean="0"/>
              <a:t>  </a:t>
            </a:r>
            <a:endParaRPr lang="en-US" sz="4000" b="1" dirty="0" smtClean="0"/>
          </a:p>
          <a:p>
            <a:pPr>
              <a:buFont typeface="Arial" pitchFamily="34" charset="0"/>
              <a:buChar char="•"/>
            </a:pPr>
            <a:endParaRPr lang="en-US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57400" y="1735991"/>
            <a:ext cx="6324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Cohort Breakout Rooms: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Cohort 1 (SE)- Room 216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Cohort 2 (NE/West)– Room 225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Cohort 3 (South/NW)– Room 200 North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Cohort 4 (East)– Room 231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Cohort 5 (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North)– Room 200 South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Cohort 6 (Heights)– Room 3 (downstairs)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kumimoji="0" lang="en-US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8288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304800"/>
            <a:ext cx="3047999" cy="3048001"/>
            <a:chOff x="4038822" y="3359895"/>
            <a:chExt cx="2582911" cy="2582911"/>
          </a:xfrm>
        </p:grpSpPr>
        <p:sp>
          <p:nvSpPr>
            <p:cNvPr id="3" name="Oval 2"/>
            <p:cNvSpPr/>
            <p:nvPr/>
          </p:nvSpPr>
          <p:spPr>
            <a:xfrm>
              <a:off x="4038822" y="3359895"/>
              <a:ext cx="2582911" cy="25829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4417081" y="3738153"/>
              <a:ext cx="1826393" cy="1826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Action Plan = Actions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62400" y="9144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Step 1: </a:t>
            </a:r>
            <a:r>
              <a:rPr lang="en-US" sz="3600" b="1" dirty="0" smtClean="0"/>
              <a:t>Review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Resource: </a:t>
            </a:r>
            <a:r>
              <a:rPr lang="en-US" sz="2000" dirty="0" smtClean="0"/>
              <a:t>Assessing Current </a:t>
            </a:r>
            <a:r>
              <a:rPr lang="en-US" sz="2000" dirty="0" smtClean="0"/>
              <a:t>Family Engagement Strategies </a:t>
            </a:r>
            <a:r>
              <a:rPr lang="en-US" sz="2000" dirty="0" smtClean="0"/>
              <a:t>for Impact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Description:</a:t>
            </a:r>
          </a:p>
          <a:p>
            <a:r>
              <a:rPr lang="en-US" sz="2400" dirty="0" smtClean="0"/>
              <a:t>Review your 2010-2011 Family Engagement Action Plan goals and strategies </a:t>
            </a:r>
            <a:r>
              <a:rPr lang="en-US" sz="2400" dirty="0" smtClean="0"/>
              <a:t>for </a:t>
            </a:r>
            <a:r>
              <a:rPr lang="en-US" sz="2400" dirty="0" smtClean="0"/>
              <a:t>impact and decide what will be kept for next year.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7772400" y="5638800"/>
            <a:ext cx="990600" cy="685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304800"/>
            <a:ext cx="3047999" cy="3048001"/>
            <a:chOff x="4038822" y="3359895"/>
            <a:chExt cx="2582911" cy="2582911"/>
          </a:xfrm>
        </p:grpSpPr>
        <p:sp>
          <p:nvSpPr>
            <p:cNvPr id="3" name="Oval 2"/>
            <p:cNvSpPr/>
            <p:nvPr/>
          </p:nvSpPr>
          <p:spPr>
            <a:xfrm>
              <a:off x="4038822" y="3359895"/>
              <a:ext cx="2582911" cy="25829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4417081" y="3738153"/>
              <a:ext cx="1826393" cy="1826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Action Plan = Actions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62400" y="9144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Step 2: </a:t>
            </a:r>
            <a:r>
              <a:rPr lang="en-US" sz="3600" b="1" dirty="0" smtClean="0"/>
              <a:t>Consider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Resource: </a:t>
            </a:r>
            <a:r>
              <a:rPr lang="en-US" sz="2000" dirty="0" smtClean="0"/>
              <a:t>Beginning the Planning Cycle Ideas and Resources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Description:</a:t>
            </a:r>
          </a:p>
          <a:p>
            <a:r>
              <a:rPr lang="en-US" sz="2400" dirty="0" smtClean="0"/>
              <a:t>Brainstorm new goals and strategies for consideration.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7772400" y="5638800"/>
            <a:ext cx="990600" cy="685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304800"/>
            <a:ext cx="3047999" cy="3048001"/>
            <a:chOff x="4038822" y="3359895"/>
            <a:chExt cx="2582911" cy="2582911"/>
          </a:xfrm>
        </p:grpSpPr>
        <p:sp>
          <p:nvSpPr>
            <p:cNvPr id="3" name="Oval 2"/>
            <p:cNvSpPr/>
            <p:nvPr/>
          </p:nvSpPr>
          <p:spPr>
            <a:xfrm>
              <a:off x="4038822" y="3359895"/>
              <a:ext cx="2582911" cy="25829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4417081" y="3738153"/>
              <a:ext cx="1826393" cy="1826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Action Plan = Actions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62400" y="9144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Step 3: </a:t>
            </a:r>
            <a:r>
              <a:rPr lang="en-US" sz="3600" b="1" dirty="0" smtClean="0"/>
              <a:t>Plan and Evaluate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Resource: </a:t>
            </a:r>
            <a:r>
              <a:rPr lang="en-US" sz="2000" dirty="0" smtClean="0"/>
              <a:t>Roadmap to Action and Guiding Questions for Goals and Initiatives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Description:</a:t>
            </a:r>
          </a:p>
          <a:p>
            <a:r>
              <a:rPr lang="en-US" sz="2400" dirty="0" smtClean="0"/>
              <a:t>Use the Roadmap to Action process for each goal to determine what strategies to </a:t>
            </a:r>
            <a:r>
              <a:rPr lang="en-US" sz="2400" dirty="0" smtClean="0"/>
              <a:t>use. </a:t>
            </a:r>
            <a:r>
              <a:rPr lang="en-US" sz="2400" dirty="0" smtClean="0"/>
              <a:t>The Guiding Questions for Goals and Initiatives will help set family-focused goals.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7772400" y="5638800"/>
            <a:ext cx="990600" cy="685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304800"/>
            <a:ext cx="3047999" cy="3048001"/>
            <a:chOff x="4038822" y="3359895"/>
            <a:chExt cx="2582911" cy="2582911"/>
          </a:xfrm>
        </p:grpSpPr>
        <p:sp>
          <p:nvSpPr>
            <p:cNvPr id="3" name="Oval 2"/>
            <p:cNvSpPr/>
            <p:nvPr/>
          </p:nvSpPr>
          <p:spPr>
            <a:xfrm>
              <a:off x="4038822" y="3359895"/>
              <a:ext cx="2582911" cy="25829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4417081" y="3738153"/>
              <a:ext cx="1826393" cy="1826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Action Plan = Actions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62400" y="9144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Step 4: </a:t>
            </a:r>
            <a:r>
              <a:rPr lang="en-US" sz="3600" b="1" dirty="0" smtClean="0"/>
              <a:t>Final Format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Resource: </a:t>
            </a:r>
            <a:r>
              <a:rPr lang="en-US" sz="2000" dirty="0" smtClean="0"/>
              <a:t>2011-2012 Family Engagement Action Plan (Aug. – Oct. only)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Description:</a:t>
            </a:r>
          </a:p>
          <a:p>
            <a:r>
              <a:rPr lang="en-US" sz="2400" dirty="0" smtClean="0"/>
              <a:t>Transfer information from the Roadmap to Action to your 2011-2012 </a:t>
            </a:r>
            <a:r>
              <a:rPr lang="en-US" sz="2400" dirty="0" smtClean="0"/>
              <a:t>Family </a:t>
            </a:r>
            <a:r>
              <a:rPr lang="en-US" sz="2400" dirty="0" smtClean="0"/>
              <a:t>Engagement Action Plan. Rough draft/handwritten acceptable.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7772400" y="5638800"/>
            <a:ext cx="990600" cy="685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UAL P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UAL Aud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UAL Persons Responsi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UAL Meas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293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Wichita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jyuza</dc:creator>
  <cp:lastModifiedBy>jyuza</cp:lastModifiedBy>
  <cp:revision>16</cp:revision>
  <dcterms:created xsi:type="dcterms:W3CDTF">2011-03-01T20:35:52Z</dcterms:created>
  <dcterms:modified xsi:type="dcterms:W3CDTF">2011-03-02T20:33:12Z</dcterms:modified>
</cp:coreProperties>
</file>