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Masters/slideMaster19.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Masters/slideMaster17.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19.xml" ContentType="application/vnd.openxmlformats-officedocument.theme+xml"/>
  <Override PartName="/ppt/notesSlides/notesSlide15.xml" ContentType="application/vnd.openxmlformats-officedocument.presentationml.notesSlide+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 id="2147483692" r:id="rId17"/>
    <p:sldMasterId id="2147483694" r:id="rId18"/>
    <p:sldMasterId id="2147483696" r:id="rId19"/>
  </p:sldMasterIdLst>
  <p:notesMasterIdLst>
    <p:notesMasterId r:id="rId39"/>
  </p:notesMasterIdLst>
  <p:sldIdLst>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434BEF-6127-41D8-97E8-B3F71B32E8EA}" type="datetimeFigureOut">
              <a:rPr lang="en-US" smtClean="0"/>
              <a:pPr/>
              <a:t>7/28/2010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645A3-CBD4-4B9D-80DA-F62156858E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Welcome parents and talk about the importance of their involvement in their child’s learning.  Then explain that you are going to give a brief overview of the Pre-K math program and allow them to participate in some of the same activities that their children do at school.</a:t>
            </a:r>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C0D406-DB8E-49F5-BF72-FC40A8753FFC}" type="slidenum">
              <a:rPr lang="en-US" smtClean="0">
                <a:solidFill>
                  <a:prstClr val="black"/>
                </a:solidFill>
              </a:rPr>
              <a:pPr fontAlgn="base">
                <a:spcBef>
                  <a:spcPct val="0"/>
                </a:spcBef>
                <a:spcAft>
                  <a:spcPct val="0"/>
                </a:spcAft>
                <a:defRPr/>
              </a:pPr>
              <a:t>1</a:t>
            </a:fld>
            <a:endParaRPr 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the flow of a typical Everyday Mathematics.</a:t>
            </a:r>
          </a:p>
          <a:p>
            <a:pPr eaLnBrk="1" hangingPunct="1">
              <a:spcBef>
                <a:spcPct val="0"/>
              </a:spcBef>
            </a:pPr>
            <a:r>
              <a:rPr lang="en-US" i="1" smtClean="0"/>
              <a:t>Briefly explain each section.</a:t>
            </a:r>
          </a:p>
          <a:p>
            <a:pPr eaLnBrk="1" hangingPunct="1">
              <a:spcBef>
                <a:spcPct val="0"/>
              </a:spcBef>
            </a:pPr>
            <a:endParaRPr 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184406-C2BD-41CC-A014-99E35E21D9CE}" type="slidenum">
              <a:rPr lang="en-US" smtClean="0">
                <a:solidFill>
                  <a:prstClr val="black"/>
                </a:solidFill>
              </a:rPr>
              <a:pPr fontAlgn="base">
                <a:spcBef>
                  <a:spcPct val="0"/>
                </a:spcBef>
                <a:spcAft>
                  <a:spcPct val="0"/>
                </a:spcAft>
                <a:defRPr/>
              </a:pPr>
              <a:t>10</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Have the families turn to the pages titled “How to Help Your Child with Mathematics”. (pg. 30 and 31 of the Home Connection Handbook)</a:t>
            </a:r>
          </a:p>
          <a:p>
            <a:pPr eaLnBrk="1" hangingPunct="1">
              <a:spcBef>
                <a:spcPct val="0"/>
              </a:spcBef>
            </a:pPr>
            <a:r>
              <a:rPr lang="en-US" b="1" smtClean="0"/>
              <a:t>Briefly </a:t>
            </a:r>
            <a:r>
              <a:rPr lang="en-US" smtClean="0"/>
              <a:t>summarize the points on these two pages. </a:t>
            </a:r>
          </a:p>
          <a:p>
            <a:pPr eaLnBrk="1" hangingPunct="1">
              <a:spcBef>
                <a:spcPct val="0"/>
              </a:spcBef>
            </a:pPr>
            <a:r>
              <a:rPr lang="en-US" smtClean="0"/>
              <a:t>Songs, Games, and Chants are also included in your packet.</a:t>
            </a: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8F3151-96A5-4D8A-A57C-9A20EACD7D09}" type="slidenum">
              <a:rPr lang="en-US" smtClean="0">
                <a:solidFill>
                  <a:prstClr val="black"/>
                </a:solidFill>
              </a:rPr>
              <a:pPr fontAlgn="base">
                <a:spcBef>
                  <a:spcPct val="0"/>
                </a:spcBef>
                <a:spcAft>
                  <a:spcPct val="0"/>
                </a:spcAft>
                <a:defRPr/>
              </a:pPr>
              <a:t>11</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families can now continue with the grade level specific lessons and activities.</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E6D4BD-B9E3-4A52-846F-25724C4CA018}" type="slidenum">
              <a:rPr lang="en-US" smtClean="0">
                <a:solidFill>
                  <a:prstClr val="black"/>
                </a:solidFill>
              </a:rPr>
              <a:pPr fontAlgn="base">
                <a:spcBef>
                  <a:spcPct val="0"/>
                </a:spcBef>
                <a:spcAft>
                  <a:spcPct val="0"/>
                </a:spcAft>
                <a:defRPr/>
              </a:pPr>
              <a:t>12</a:t>
            </a:fld>
            <a:endParaRPr 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Welcome the families to our Family Math Night. This session will give them an overview of the program and the grade level specific sessions will provide them with games and activities they can use at home.</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B90AEC-E2AE-4E1E-8A79-787BAA175405}" type="slidenum">
              <a:rPr lang="en-US" smtClean="0">
                <a:solidFill>
                  <a:prstClr val="black"/>
                </a:solidFill>
              </a:rPr>
              <a:pPr fontAlgn="base">
                <a:spcBef>
                  <a:spcPct val="0"/>
                </a:spcBef>
                <a:spcAft>
                  <a:spcPct val="0"/>
                </a:spcAft>
                <a:defRPr/>
              </a:pPr>
              <a:t>13</a:t>
            </a:fld>
            <a:endParaRPr 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solidFill>
                  <a:srgbClr val="FF0000"/>
                </a:solidFill>
              </a:rPr>
              <a:t>You will need to change the number to fit your grade level. Kindergarten may need to start with the number 5 and 5</a:t>
            </a:r>
            <a:r>
              <a:rPr lang="en-US" i="1" baseline="30000" smtClean="0">
                <a:solidFill>
                  <a:srgbClr val="FF0000"/>
                </a:solidFill>
              </a:rPr>
              <a:t>th</a:t>
            </a:r>
            <a:r>
              <a:rPr lang="en-US" i="1" smtClean="0">
                <a:solidFill>
                  <a:srgbClr val="FF0000"/>
                </a:solidFill>
              </a:rPr>
              <a:t> grade may want to use a large number. 4</a:t>
            </a:r>
            <a:r>
              <a:rPr lang="en-US" i="1" baseline="30000" smtClean="0">
                <a:solidFill>
                  <a:srgbClr val="FF0000"/>
                </a:solidFill>
              </a:rPr>
              <a:t>th</a:t>
            </a:r>
            <a:r>
              <a:rPr lang="en-US" i="1" smtClean="0">
                <a:solidFill>
                  <a:srgbClr val="FF0000"/>
                </a:solidFill>
              </a:rPr>
              <a:t> grade, 1</a:t>
            </a:r>
            <a:r>
              <a:rPr lang="en-US" i="1" baseline="30000" smtClean="0">
                <a:solidFill>
                  <a:srgbClr val="FF0000"/>
                </a:solidFill>
              </a:rPr>
              <a:t>st</a:t>
            </a:r>
            <a:r>
              <a:rPr lang="en-US" i="1" smtClean="0">
                <a:solidFill>
                  <a:srgbClr val="FF0000"/>
                </a:solidFill>
              </a:rPr>
              <a:t> quarter will need to skip this Warm-up since it is the targeted lesson for the families.</a:t>
            </a:r>
          </a:p>
          <a:p>
            <a:pPr eaLnBrk="1" hangingPunct="1">
              <a:spcBef>
                <a:spcPct val="0"/>
              </a:spcBef>
              <a:buFontTx/>
              <a:buChar char="•"/>
            </a:pPr>
            <a:r>
              <a:rPr lang="en-US" smtClean="0"/>
              <a:t>Pose the question on the slide. Allow “think” time. Then collect answers on a chart tablet (blackboard) at the front of the room. </a:t>
            </a:r>
          </a:p>
          <a:p>
            <a:pPr eaLnBrk="1" hangingPunct="1">
              <a:spcBef>
                <a:spcPct val="0"/>
              </a:spcBef>
              <a:buFontTx/>
              <a:buChar char="•"/>
            </a:pPr>
            <a:r>
              <a:rPr lang="en-US" smtClean="0"/>
              <a:t>Numbers can be named using one or more operations, words in any language, pictures, diagrams, measurements, etc. </a:t>
            </a:r>
          </a:p>
          <a:p>
            <a:pPr eaLnBrk="1" hangingPunct="1">
              <a:spcBef>
                <a:spcPct val="0"/>
              </a:spcBef>
              <a:buFontTx/>
              <a:buChar char="•"/>
            </a:pPr>
            <a:r>
              <a:rPr lang="en-US" smtClean="0"/>
              <a:t>Children use Name Collection Boxes to develop the idea that there are many equivalent (equal) names for one number. They are one of the many routines that children regularly work on in Everyday Math (pg 23 in the Home Connection Handbook)</a:t>
            </a: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2C3BE9-16AA-4BAB-AB0B-8D99733D0B51}" type="slidenum">
              <a:rPr lang="en-US" smtClean="0">
                <a:solidFill>
                  <a:prstClr val="black"/>
                </a:solidFill>
              </a:rPr>
              <a:pPr fontAlgn="base">
                <a:spcBef>
                  <a:spcPct val="0"/>
                </a:spcBef>
                <a:spcAft>
                  <a:spcPct val="0"/>
                </a:spcAft>
                <a:defRPr/>
              </a:pPr>
              <a:t>14</a:t>
            </a:fld>
            <a:endParaRPr lang="en-U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slides provides the background for the program.</a:t>
            </a:r>
          </a:p>
          <a:p>
            <a:pPr eaLnBrk="1" hangingPunct="1">
              <a:spcBef>
                <a:spcPct val="0"/>
              </a:spcBef>
              <a:buFontTx/>
              <a:buChar char="•"/>
            </a:pPr>
            <a:r>
              <a:rPr lang="en-US" smtClean="0"/>
              <a:t>See presenter’s notes on pages 16 and 17 in the Home Connection Handbook</a:t>
            </a:r>
          </a:p>
          <a:p>
            <a:pPr eaLnBrk="1" hangingPunct="1">
              <a:spcBef>
                <a:spcPct val="0"/>
              </a:spcBef>
              <a:buFontTx/>
              <a:buChar char="•"/>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903A43-DBEE-471D-AA28-8400ACA9D028}" type="slidenum">
              <a:rPr lang="en-US" smtClean="0">
                <a:solidFill>
                  <a:prstClr val="black"/>
                </a:solidFill>
              </a:rPr>
              <a:pPr fontAlgn="base">
                <a:spcBef>
                  <a:spcPct val="0"/>
                </a:spcBef>
                <a:spcAft>
                  <a:spcPct val="0"/>
                </a:spcAft>
                <a:defRPr/>
              </a:pPr>
              <a:t>15</a:t>
            </a:fld>
            <a:endParaRPr lang="en-US"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Read statements from the slides and add in any details that are necessary for your families.</a:t>
            </a:r>
          </a:p>
          <a:p>
            <a:pPr eaLnBrk="1" hangingPunct="1">
              <a:spcBef>
                <a:spcPct val="0"/>
              </a:spcBef>
            </a:pPr>
            <a:r>
              <a:rPr lang="en-US" smtClean="0"/>
              <a:t>See the presenter’s notes on pages 16 and 17 in the Home Connection Handbook.</a:t>
            </a: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2D63F9-F4F8-4817-B073-ADCE659FF856}" type="slidenum">
              <a:rPr lang="en-US" smtClean="0">
                <a:solidFill>
                  <a:prstClr val="black"/>
                </a:solidFill>
              </a:rPr>
              <a:pPr fontAlgn="base">
                <a:spcBef>
                  <a:spcPct val="0"/>
                </a:spcBef>
                <a:spcAft>
                  <a:spcPct val="0"/>
                </a:spcAft>
                <a:defRPr/>
              </a:pPr>
              <a:t>16</a:t>
            </a:fld>
            <a:endParaRPr 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the flow of a typical Everyday Mathematics.</a:t>
            </a:r>
          </a:p>
          <a:p>
            <a:pPr eaLnBrk="1" hangingPunct="1">
              <a:spcBef>
                <a:spcPct val="0"/>
              </a:spcBef>
            </a:pPr>
            <a:r>
              <a:rPr lang="en-US" i="1" smtClean="0"/>
              <a:t>Briefly explain each section.</a:t>
            </a:r>
          </a:p>
          <a:p>
            <a:pPr eaLnBrk="1" hangingPunct="1">
              <a:spcBef>
                <a:spcPct val="0"/>
              </a:spcBef>
            </a:pPr>
            <a:endParaRPr 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D10EB7-9585-48C3-901F-28534B5FA4E9}" type="slidenum">
              <a:rPr lang="en-US" smtClean="0">
                <a:solidFill>
                  <a:prstClr val="black"/>
                </a:solidFill>
              </a:rPr>
              <a:pPr fontAlgn="base">
                <a:spcBef>
                  <a:spcPct val="0"/>
                </a:spcBef>
                <a:spcAft>
                  <a:spcPct val="0"/>
                </a:spcAft>
                <a:defRPr/>
              </a:pPr>
              <a:t>17</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Have the families turn to the pages titled “How to Help Your Child with Mathematics”. (pg. 46 and 47 of the Home Connection Handbook)</a:t>
            </a:r>
          </a:p>
          <a:p>
            <a:pPr eaLnBrk="1" hangingPunct="1">
              <a:spcBef>
                <a:spcPct val="0"/>
              </a:spcBef>
            </a:pPr>
            <a:r>
              <a:rPr lang="en-US" b="1" smtClean="0"/>
              <a:t>Briefly </a:t>
            </a:r>
            <a:r>
              <a:rPr lang="en-US" smtClean="0"/>
              <a:t>summarize the points on these two pages. The top of page 47 discusses playing math games – this is when you can refer them to the back of their first page. This page shares commercial games that can be used to reinforce math skills (pg. 58 in the Home Connection Handbook).</a:t>
            </a: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952499-0624-4DA4-92A3-F56DF2A68DDE}" type="slidenum">
              <a:rPr lang="en-US" smtClean="0">
                <a:solidFill>
                  <a:prstClr val="black"/>
                </a:solidFill>
              </a:rPr>
              <a:pPr fontAlgn="base">
                <a:spcBef>
                  <a:spcPct val="0"/>
                </a:spcBef>
                <a:spcAft>
                  <a:spcPct val="0"/>
                </a:spcAft>
                <a:defRPr/>
              </a:pPr>
              <a:t>18</a:t>
            </a:fld>
            <a:endParaRPr 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families can now continue with the grade level specific lessons and activities.</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1A256F-5FA0-449F-83AF-A00DC61C5DFE}" type="slidenum">
              <a:rPr lang="en-US" smtClean="0">
                <a:solidFill>
                  <a:prstClr val="black"/>
                </a:solidFill>
              </a:rPr>
              <a:pPr fontAlgn="base">
                <a:spcBef>
                  <a:spcPct val="0"/>
                </a:spcBef>
                <a:spcAft>
                  <a:spcPct val="0"/>
                </a:spcAft>
                <a:defRPr/>
              </a:pPr>
              <a:t>19</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Treasures is the adopted Pre-K curriculum with a focus on Literacy….It does address some math, however Kathy Richardson’s book </a:t>
            </a:r>
          </a:p>
          <a:p>
            <a:pPr eaLnBrk="1" hangingPunct="1">
              <a:spcBef>
                <a:spcPct val="0"/>
              </a:spcBef>
              <a:buFontTx/>
              <a:buChar char="•"/>
            </a:pPr>
            <a:r>
              <a:rPr lang="en-US" smtClean="0"/>
              <a:t>is based on the most current research about the development of young children, </a:t>
            </a:r>
          </a:p>
          <a:p>
            <a:pPr eaLnBrk="1" hangingPunct="1">
              <a:spcBef>
                <a:spcPct val="0"/>
              </a:spcBef>
              <a:buFontTx/>
              <a:buChar char="•"/>
            </a:pPr>
            <a:r>
              <a:rPr lang="en-US" smtClean="0"/>
              <a:t>is closely aligned with NCTM standards, and </a:t>
            </a:r>
          </a:p>
          <a:p>
            <a:pPr eaLnBrk="1" hangingPunct="1">
              <a:spcBef>
                <a:spcPct val="0"/>
              </a:spcBef>
              <a:buFontTx/>
              <a:buChar char="•"/>
            </a:pPr>
            <a:r>
              <a:rPr lang="en-US" smtClean="0"/>
              <a:t>provides the key mathematical areas children “Need to Know”:</a:t>
            </a:r>
            <a:br>
              <a:rPr lang="en-US" smtClean="0"/>
            </a:br>
            <a:endParaRPr 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804CB0-44B8-4CF6-8493-33613CD1EA24}" type="slidenum">
              <a:rPr lang="en-US" smtClean="0">
                <a:solidFill>
                  <a:prstClr val="black"/>
                </a:solidFill>
              </a:rPr>
              <a:pPr fontAlgn="base">
                <a:spcBef>
                  <a:spcPct val="0"/>
                </a:spcBef>
                <a:spcAft>
                  <a:spcPct val="0"/>
                </a:spcAft>
                <a:defRPr/>
              </a:pPr>
              <a:t>2</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Briefly explain each:</a:t>
            </a:r>
          </a:p>
          <a:p>
            <a:pPr eaLnBrk="1" hangingPunct="1">
              <a:spcBef>
                <a:spcPct val="0"/>
              </a:spcBef>
            </a:pPr>
            <a:endParaRPr lang="en-US" smtClean="0"/>
          </a:p>
          <a:p>
            <a:pPr eaLnBrk="1" hangingPunct="1">
              <a:spcBef>
                <a:spcPct val="0"/>
              </a:spcBef>
            </a:pPr>
            <a:r>
              <a:rPr lang="en-US" smtClean="0"/>
              <a:t>Number Sense: flexibility of number….knowing that five fingers held up means the same thing as the four letter word ‘five’….counting and being able to keep track of what’s been counted..</a:t>
            </a:r>
          </a:p>
          <a:p>
            <a:pPr eaLnBrk="1" hangingPunct="1">
              <a:spcBef>
                <a:spcPct val="0"/>
              </a:spcBef>
            </a:pPr>
            <a:endParaRPr lang="en-US" smtClean="0"/>
          </a:p>
          <a:p>
            <a:pPr eaLnBrk="1" hangingPunct="1">
              <a:spcBef>
                <a:spcPct val="0"/>
              </a:spcBef>
            </a:pPr>
            <a:r>
              <a:rPr lang="en-US" smtClean="0"/>
              <a:t>Algebra:  at this level involves sorting and patterning</a:t>
            </a:r>
          </a:p>
          <a:p>
            <a:pPr eaLnBrk="1" hangingPunct="1">
              <a:spcBef>
                <a:spcPct val="0"/>
              </a:spcBef>
            </a:pPr>
            <a:endParaRPr lang="en-US" smtClean="0"/>
          </a:p>
          <a:p>
            <a:pPr eaLnBrk="1" hangingPunct="1">
              <a:spcBef>
                <a:spcPct val="0"/>
              </a:spcBef>
            </a:pPr>
            <a:r>
              <a:rPr lang="en-US" smtClean="0"/>
              <a:t>Geometry:  spatial relationships---how shapes fit together, positional words</a:t>
            </a:r>
          </a:p>
          <a:p>
            <a:pPr eaLnBrk="1" hangingPunct="1">
              <a:spcBef>
                <a:spcPct val="0"/>
              </a:spcBef>
            </a:pPr>
            <a:endParaRPr lang="en-US" smtClean="0"/>
          </a:p>
          <a:p>
            <a:pPr eaLnBrk="1" hangingPunct="1">
              <a:spcBef>
                <a:spcPct val="0"/>
              </a:spcBef>
            </a:pPr>
            <a:r>
              <a:rPr lang="en-US" smtClean="0"/>
              <a:t>Measurement:  the focus is on making comparisons between objects (length, volume, weight, time)</a:t>
            </a:r>
          </a:p>
          <a:p>
            <a:pPr eaLnBrk="1" hangingPunct="1">
              <a:spcBef>
                <a:spcPct val="0"/>
              </a:spcBef>
            </a:pPr>
            <a:endParaRPr lang="en-US" smtClean="0"/>
          </a:p>
          <a:p>
            <a:pPr eaLnBrk="1" hangingPunct="1">
              <a:spcBef>
                <a:spcPct val="0"/>
              </a:spcBef>
            </a:pPr>
            <a:r>
              <a:rPr lang="en-US" smtClean="0"/>
              <a:t>Data:  sorting and counting as a means of finding answers to everyday questions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BBE152-291C-4809-AEAF-276AB1BC262F}" type="slidenum">
              <a:rPr lang="en-US" smtClean="0">
                <a:solidFill>
                  <a:prstClr val="black"/>
                </a:solidFill>
              </a:rPr>
              <a:pPr fontAlgn="base">
                <a:spcBef>
                  <a:spcPct val="0"/>
                </a:spcBef>
                <a:spcAft>
                  <a:spcPct val="0"/>
                </a:spcAft>
                <a:defRPr/>
              </a:pPr>
              <a:t>3</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solidFill>
                  <a:srgbClr val="009900"/>
                </a:solidFill>
              </a:rPr>
              <a:t>Daily Routines… </a:t>
            </a:r>
          </a:p>
          <a:p>
            <a:pPr eaLnBrk="1" hangingPunct="1">
              <a:spcBef>
                <a:spcPct val="0"/>
              </a:spcBef>
              <a:buFontTx/>
              <a:buChar char="•"/>
            </a:pPr>
            <a:r>
              <a:rPr lang="en-US" b="1" smtClean="0">
                <a:solidFill>
                  <a:srgbClr val="009900"/>
                </a:solidFill>
              </a:rPr>
              <a:t>provide practice of math skills</a:t>
            </a:r>
          </a:p>
          <a:p>
            <a:pPr eaLnBrk="1" hangingPunct="1">
              <a:spcBef>
                <a:spcPct val="0"/>
              </a:spcBef>
              <a:buFontTx/>
              <a:buChar char="•"/>
            </a:pPr>
            <a:r>
              <a:rPr lang="en-US" b="1" smtClean="0">
                <a:solidFill>
                  <a:srgbClr val="009900"/>
                </a:solidFill>
              </a:rPr>
              <a:t>make real world connections to math</a:t>
            </a:r>
          </a:p>
          <a:p>
            <a:pPr eaLnBrk="1" hangingPunct="1">
              <a:spcBef>
                <a:spcPct val="0"/>
              </a:spcBef>
              <a:buFontTx/>
              <a:buChar char="•"/>
            </a:pPr>
            <a:r>
              <a:rPr lang="en-US" b="1" smtClean="0">
                <a:solidFill>
                  <a:srgbClr val="009900"/>
                </a:solidFill>
              </a:rPr>
              <a:t>foster ownership</a:t>
            </a:r>
          </a:p>
          <a:p>
            <a:pPr eaLnBrk="1" hangingPunct="1">
              <a:spcBef>
                <a:spcPct val="0"/>
              </a:spcBef>
              <a:buFontTx/>
              <a:buChar char="•"/>
            </a:pPr>
            <a:r>
              <a:rPr lang="en-US" b="1" smtClean="0">
                <a:solidFill>
                  <a:srgbClr val="009900"/>
                </a:solidFill>
              </a:rPr>
              <a:t>change over time</a:t>
            </a:r>
          </a:p>
          <a:p>
            <a:pPr eaLnBrk="1" hangingPunct="1">
              <a:spcBef>
                <a:spcPct val="0"/>
              </a:spcBef>
            </a:pPr>
            <a:r>
              <a:rPr lang="en-US" smtClean="0"/>
              <a:t>Daily Routines provide a real world connection as to why we do math.</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47211E-E304-4540-BF8F-29898F7BB05B}" type="slidenum">
              <a:rPr lang="en-US" smtClean="0">
                <a:solidFill>
                  <a:prstClr val="black"/>
                </a:solidFill>
              </a:rPr>
              <a:pPr fontAlgn="base">
                <a:spcBef>
                  <a:spcPct val="0"/>
                </a:spcBef>
                <a:spcAft>
                  <a:spcPct val="0"/>
                </a:spcAft>
                <a:defRPr/>
              </a:pPr>
              <a:t>4</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Explain each activity quickly, because you will then walk parents through this lesson and allow them to play the activities.</a:t>
            </a:r>
          </a:p>
          <a:p>
            <a:pPr eaLnBrk="1" hangingPunct="1">
              <a:spcBef>
                <a:spcPct val="0"/>
              </a:spcBef>
            </a:pPr>
            <a:endParaRPr lang="en-US" smtClean="0"/>
          </a:p>
          <a:p>
            <a:pPr eaLnBrk="1" hangingPunct="1">
              <a:spcBef>
                <a:spcPct val="0"/>
              </a:spcBef>
            </a:pPr>
            <a:r>
              <a:rPr lang="en-US" smtClean="0"/>
              <a:t>Sparkle—refer to Teacher Summary Page   </a:t>
            </a:r>
            <a:r>
              <a:rPr lang="en-US" b="1" smtClean="0"/>
              <a:t>Gets kids into the mathematical thinking mode</a:t>
            </a:r>
          </a:p>
          <a:p>
            <a:pPr eaLnBrk="1" hangingPunct="1">
              <a:spcBef>
                <a:spcPct val="0"/>
              </a:spcBef>
            </a:pPr>
            <a:endParaRPr lang="en-US" smtClean="0"/>
          </a:p>
          <a:p>
            <a:pPr eaLnBrk="1" hangingPunct="1">
              <a:spcBef>
                <a:spcPct val="0"/>
              </a:spcBef>
            </a:pPr>
            <a:r>
              <a:rPr lang="en-US" smtClean="0"/>
              <a:t>Roll Again</a:t>
            </a:r>
            <a:r>
              <a:rPr lang="en-US" b="1" smtClean="0"/>
              <a:t>—The core lesson</a:t>
            </a:r>
            <a:r>
              <a:rPr lang="en-US" smtClean="0"/>
              <a:t>. Mention that it is learned whole group before going into a small group activity.</a:t>
            </a:r>
          </a:p>
          <a:p>
            <a:pPr eaLnBrk="1" hangingPunct="1">
              <a:spcBef>
                <a:spcPct val="0"/>
              </a:spcBef>
            </a:pPr>
            <a:endParaRPr lang="en-US" smtClean="0"/>
          </a:p>
          <a:p>
            <a:pPr eaLnBrk="1" hangingPunct="1">
              <a:spcBef>
                <a:spcPct val="0"/>
              </a:spcBef>
            </a:pPr>
            <a:r>
              <a:rPr lang="en-US" smtClean="0"/>
              <a:t>Closing/</a:t>
            </a:r>
            <a:r>
              <a:rPr lang="en-US" b="1" smtClean="0"/>
              <a:t>Reflection is an important part of learning</a:t>
            </a:r>
            <a:r>
              <a:rPr lang="en-US" smtClean="0"/>
              <a:t>.  Ask your child:  What did you notice about the math game? Did you have to count the dots, or did you ‘just know’ how many there were?  Did our organizers ever look the same?</a:t>
            </a:r>
          </a:p>
          <a:p>
            <a:pPr eaLnBrk="1" hangingPunct="1">
              <a:spcBef>
                <a:spcPct val="0"/>
              </a:spcBef>
            </a:pPr>
            <a:endParaRPr lang="en-US" smtClean="0"/>
          </a:p>
          <a:p>
            <a:pPr eaLnBrk="1" hangingPunct="1">
              <a:spcBef>
                <a:spcPct val="0"/>
              </a:spcBef>
            </a:pPr>
            <a:r>
              <a:rPr lang="en-US" smtClean="0"/>
              <a:t>Now do each activity with your parent group.</a:t>
            </a:r>
          </a:p>
          <a:p>
            <a:pPr eaLnBrk="1" hangingPunct="1">
              <a:spcBef>
                <a:spcPct val="0"/>
              </a:spcBef>
            </a:pPr>
            <a:endParaRPr lang="en-US" smtClean="0"/>
          </a:p>
          <a:p>
            <a:pPr eaLnBrk="1" hangingPunct="1">
              <a:spcBef>
                <a:spcPct val="0"/>
              </a:spcBef>
            </a:pPr>
            <a:r>
              <a:rPr lang="en-US" smtClean="0"/>
              <a:t>Then, give parents time to go through the packet and play the card game provided.</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8A3961-358B-41A0-BD9E-4A348185073D}" type="slidenum">
              <a:rPr lang="en-US" smtClean="0">
                <a:solidFill>
                  <a:prstClr val="black"/>
                </a:solidFill>
              </a:rPr>
              <a:pPr fontAlgn="base">
                <a:spcBef>
                  <a:spcPct val="0"/>
                </a:spcBef>
                <a:spcAft>
                  <a:spcPct val="0"/>
                </a:spcAft>
                <a:defRPr/>
              </a:pPr>
              <a:t>5</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Welcome the families to our Family Math Night. This session will give them an overview of the program and the grade level specific sessions will provide them with games and activities they can use at home.</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A979A6-82B2-4F3A-A4C9-B7E6B4A39079}" type="slidenum">
              <a:rPr lang="en-US" smtClean="0">
                <a:solidFill>
                  <a:prstClr val="black"/>
                </a:solidFill>
              </a:rPr>
              <a:pPr fontAlgn="base">
                <a:spcBef>
                  <a:spcPct val="0"/>
                </a:spcBef>
                <a:spcAft>
                  <a:spcPct val="0"/>
                </a:spcAft>
                <a:defRPr/>
              </a:pPr>
              <a:t>6</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t>Pose the question on the slide. Allow “think” time. Then collect answers on a chart tablet (blackboard) at the front of the room. </a:t>
            </a:r>
          </a:p>
          <a:p>
            <a:pPr eaLnBrk="1" hangingPunct="1">
              <a:spcBef>
                <a:spcPct val="0"/>
              </a:spcBef>
              <a:buFontTx/>
              <a:buChar char="•"/>
            </a:pPr>
            <a:r>
              <a:rPr lang="en-US" smtClean="0"/>
              <a:t>Numbers can be named using one or more operations, words in any language, pictures, diagrams, measurements, etc. </a:t>
            </a:r>
          </a:p>
          <a:p>
            <a:pPr eaLnBrk="1" hangingPunct="1">
              <a:spcBef>
                <a:spcPct val="0"/>
              </a:spcBef>
              <a:buFontTx/>
              <a:buChar char="•"/>
            </a:pPr>
            <a:r>
              <a:rPr lang="en-US" smtClean="0"/>
              <a:t>Children use Name Collection Boxes to develop the idea that there are many equivalent (equal) names for one number. They are one of the many routines that children regularly work on in Everyday Math (pg 23 in the Home Connection Handbook)</a:t>
            </a: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F3DEFE-198A-4950-B688-03D1416DD605}" type="slidenum">
              <a:rPr lang="en-US" smtClean="0">
                <a:solidFill>
                  <a:prstClr val="black"/>
                </a:solidFill>
              </a:rPr>
              <a:pPr fontAlgn="base">
                <a:spcBef>
                  <a:spcPct val="0"/>
                </a:spcBef>
                <a:spcAft>
                  <a:spcPct val="0"/>
                </a:spcAft>
                <a:defRPr/>
              </a:pPr>
              <a:t>7</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slides provides the background for the program.</a:t>
            </a:r>
          </a:p>
          <a:p>
            <a:pPr eaLnBrk="1" hangingPunct="1">
              <a:spcBef>
                <a:spcPct val="0"/>
              </a:spcBef>
              <a:buFontTx/>
              <a:buChar char="•"/>
            </a:pPr>
            <a:r>
              <a:rPr lang="en-US" smtClean="0"/>
              <a:t>See presenter’s notes on pages 15 and 16 in the Home Connection Handbook</a:t>
            </a:r>
          </a:p>
          <a:p>
            <a:pPr eaLnBrk="1" hangingPunct="1">
              <a:spcBef>
                <a:spcPct val="0"/>
              </a:spcBef>
              <a:buFontTx/>
              <a:buChar char="•"/>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29D83C-0C36-4036-BB37-32AA1DDD2CD4}" type="slidenum">
              <a:rPr lang="en-US" smtClean="0">
                <a:solidFill>
                  <a:prstClr val="black"/>
                </a:solidFill>
              </a:rPr>
              <a:pPr fontAlgn="base">
                <a:spcBef>
                  <a:spcPct val="0"/>
                </a:spcBef>
                <a:spcAft>
                  <a:spcPct val="0"/>
                </a:spcAft>
                <a:defRPr/>
              </a:pPr>
              <a:t>8</a:t>
            </a:fld>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Read statements from the slides and add in any details that are necessary for your families.</a:t>
            </a:r>
          </a:p>
          <a:p>
            <a:pPr eaLnBrk="1" hangingPunct="1">
              <a:spcBef>
                <a:spcPct val="0"/>
              </a:spcBef>
            </a:pPr>
            <a:r>
              <a:rPr lang="en-US" smtClean="0"/>
              <a:t>See the presenter’s notes on pages 15 and 16 in the Home Connection Handbook.</a:t>
            </a: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5BADEB-A36B-4459-AC52-8BE28335E481}" type="slidenum">
              <a:rPr lang="en-US" smtClean="0">
                <a:solidFill>
                  <a:prstClr val="black"/>
                </a:solidFill>
              </a:rPr>
              <a:pPr fontAlgn="base">
                <a:spcBef>
                  <a:spcPct val="0"/>
                </a:spcBef>
                <a:spcAft>
                  <a:spcPct val="0"/>
                </a:spcAft>
                <a:defRPr/>
              </a:pPr>
              <a:t>9</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710239-89D0-4E4E-9444-7ECAD2CA74F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5ABC0E-7E52-41C1-9FAD-210E6FC396D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8D1660B-E96D-4EF4-BE94-EDB8F79DB8D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5ABC0E-7E52-41C1-9FAD-210E6FC396D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638836-A884-40DD-8ECE-DB53153FCA6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1DA0CE1-4E04-4325-997B-757DB6E6CEB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638836-A884-40DD-8ECE-DB53153FCA6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638836-A884-40DD-8ECE-DB53153FCA6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638836-A884-40DD-8ECE-DB53153FCA6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171A4DC-3C8F-43A3-A45D-BF2483CA725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638836-A884-40DD-8ECE-DB53153FCA6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710239-89D0-4E4E-9444-7ECAD2CA74F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CF001E8-8283-49C0-9B95-8FBFA9D896F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CF001E8-8283-49C0-9B95-8FBFA9D896F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CF001E8-8283-49C0-9B95-8FBFA9D896F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5ABC0E-7E52-41C1-9FAD-210E6FC396D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900CCD-FFC2-4E9F-95FF-3C174E05150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5ABC0E-7E52-41C1-9FAD-210E6FC396D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5ABC0E-7E52-41C1-9FAD-210E6FC396D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423BA77-7CBB-4AAD-B91B-61247FC52507}"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C86815-45AD-4A13-B36E-2987B3607706}"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C86815-45AD-4A13-B36E-2987B3607706}"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C86815-45AD-4A13-B36E-2987B3607706}"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3"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5AAA553-4FEC-4325-8CD0-A01B973E73DB}"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5AAA553-4FEC-4325-8CD0-A01B973E73DB}"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5AAA553-4FEC-4325-8CD0-A01B973E73DB}"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5AAA553-4FEC-4325-8CD0-A01B973E73DB}"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5AAA553-4FEC-4325-8CD0-A01B973E73DB}"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5AAA553-4FEC-4325-8CD0-A01B973E73DB}"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5"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5AAA553-4FEC-4325-8CD0-A01B973E73DB}"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423BA77-7CBB-4AAD-B91B-61247FC52507}"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423BA77-7CBB-4AAD-B91B-61247FC52507}"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423BA77-7CBB-4AAD-B91B-61247FC52507}"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423BA77-7CBB-4AAD-B91B-61247FC52507}"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C86815-45AD-4A13-B36E-2987B3607706}"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1"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C86815-45AD-4A13-B36E-2987B3607706}"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C86815-45AD-4A13-B36E-2987B3607706}"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7/26/2010</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Family Math PRE-K</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C86815-45AD-4A13-B36E-2987B3607706}"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Lst>
  <p:transition advClick="0" advTm="5000"/>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K_Bkgd_3"/>
          <p:cNvPicPr>
            <a:picLocks noChangeAspect="1" noChangeArrowheads="1"/>
          </p:cNvPicPr>
          <p:nvPr/>
        </p:nvPicPr>
        <p:blipFill>
          <a:blip r:embed="rId3" cstate="print"/>
          <a:srcRect/>
          <a:stretch>
            <a:fillRect/>
          </a:stretch>
        </p:blipFill>
        <p:spPr bwMode="auto">
          <a:xfrm>
            <a:off x="-1588" y="-25400"/>
            <a:ext cx="9145588" cy="6883400"/>
          </a:xfrm>
          <a:prstGeom prst="rect">
            <a:avLst/>
          </a:prstGeom>
          <a:noFill/>
          <a:ln w="9525">
            <a:noFill/>
            <a:miter lim="800000"/>
            <a:headEnd/>
            <a:tailEnd/>
          </a:ln>
        </p:spPr>
      </p:pic>
      <p:sp>
        <p:nvSpPr>
          <p:cNvPr id="2051" name="Content Placeholder 2"/>
          <p:cNvSpPr>
            <a:spLocks noGrp="1"/>
          </p:cNvSpPr>
          <p:nvPr>
            <p:ph idx="1"/>
          </p:nvPr>
        </p:nvSpPr>
        <p:spPr>
          <a:xfrm>
            <a:off x="533400" y="838200"/>
            <a:ext cx="7772400" cy="4495800"/>
          </a:xfrm>
        </p:spPr>
        <p:txBody>
          <a:bodyPr/>
          <a:lstStyle/>
          <a:p>
            <a:pPr eaLnBrk="1" hangingPunct="1">
              <a:buFont typeface="Arial" charset="0"/>
              <a:buNone/>
            </a:pPr>
            <a:endParaRPr lang="en-US" sz="2800" smtClean="0">
              <a:solidFill>
                <a:srgbClr val="009900"/>
              </a:solidFill>
              <a:latin typeface="Comic Sans MS" pitchFamily="66" charset="0"/>
            </a:endParaRPr>
          </a:p>
          <a:p>
            <a:pPr eaLnBrk="1" hangingPunct="1">
              <a:buFont typeface="Arial" charset="0"/>
              <a:buNone/>
            </a:pPr>
            <a:endParaRPr lang="en-US" sz="2800" smtClean="0">
              <a:solidFill>
                <a:srgbClr val="009900"/>
              </a:solidFill>
              <a:latin typeface="Comic Sans MS" pitchFamily="66" charset="0"/>
            </a:endParaRPr>
          </a:p>
          <a:p>
            <a:pPr eaLnBrk="1" hangingPunct="1"/>
            <a:endParaRPr lang="en-US" sz="2800" smtClean="0">
              <a:solidFill>
                <a:srgbClr val="009900"/>
              </a:solidFill>
              <a:latin typeface="Comic Sans MS" pitchFamily="66" charset="0"/>
            </a:endParaRPr>
          </a:p>
          <a:p>
            <a:pPr algn="r" eaLnBrk="1" hangingPunct="1"/>
            <a:endParaRPr lang="en-US" sz="2800" smtClean="0">
              <a:solidFill>
                <a:srgbClr val="009900"/>
              </a:solidFill>
              <a:latin typeface="Comic Sans MS" pitchFamily="66" charset="0"/>
            </a:endParaRPr>
          </a:p>
        </p:txBody>
      </p:sp>
      <p:sp>
        <p:nvSpPr>
          <p:cNvPr id="2052" name="TextBox 6"/>
          <p:cNvSpPr txBox="1">
            <a:spLocks noChangeArrowheads="1"/>
          </p:cNvSpPr>
          <p:nvPr/>
        </p:nvSpPr>
        <p:spPr bwMode="auto">
          <a:xfrm>
            <a:off x="914400" y="685800"/>
            <a:ext cx="6477000" cy="5262563"/>
          </a:xfrm>
          <a:prstGeom prst="rect">
            <a:avLst/>
          </a:prstGeom>
          <a:noFill/>
          <a:ln w="9525">
            <a:noFill/>
            <a:miter lim="800000"/>
            <a:headEnd/>
            <a:tailEnd/>
          </a:ln>
        </p:spPr>
        <p:txBody>
          <a:bodyPr>
            <a:spAutoFit/>
          </a:bodyPr>
          <a:lstStyle/>
          <a:p>
            <a:pPr algn="ctr" fontAlgn="base">
              <a:spcBef>
                <a:spcPct val="0"/>
              </a:spcBef>
              <a:spcAft>
                <a:spcPct val="0"/>
              </a:spcAft>
            </a:pPr>
            <a:r>
              <a:rPr lang="en-US" sz="5400" b="1">
                <a:solidFill>
                  <a:srgbClr val="009900"/>
                </a:solidFill>
                <a:latin typeface="Kristen ITC" pitchFamily="66" charset="0"/>
              </a:rPr>
              <a:t>Welcome </a:t>
            </a:r>
          </a:p>
          <a:p>
            <a:pPr algn="ctr" fontAlgn="base">
              <a:spcBef>
                <a:spcPct val="0"/>
              </a:spcBef>
              <a:spcAft>
                <a:spcPct val="0"/>
              </a:spcAft>
            </a:pPr>
            <a:endParaRPr lang="en-US" sz="4000" b="1">
              <a:solidFill>
                <a:srgbClr val="009900"/>
              </a:solidFill>
              <a:latin typeface="Kristen ITC" pitchFamily="66" charset="0"/>
            </a:endParaRPr>
          </a:p>
          <a:p>
            <a:pPr algn="ctr" fontAlgn="base">
              <a:spcBef>
                <a:spcPct val="0"/>
              </a:spcBef>
              <a:spcAft>
                <a:spcPct val="0"/>
              </a:spcAft>
            </a:pPr>
            <a:r>
              <a:rPr lang="en-US" sz="4000" b="1">
                <a:solidFill>
                  <a:srgbClr val="009900"/>
                </a:solidFill>
                <a:latin typeface="Kristen ITC" pitchFamily="66" charset="0"/>
              </a:rPr>
              <a:t>to</a:t>
            </a:r>
          </a:p>
          <a:p>
            <a:pPr algn="ctr" fontAlgn="base">
              <a:spcBef>
                <a:spcPct val="0"/>
              </a:spcBef>
              <a:spcAft>
                <a:spcPct val="0"/>
              </a:spcAft>
            </a:pPr>
            <a:endParaRPr lang="en-US" sz="4000" b="1">
              <a:solidFill>
                <a:srgbClr val="009900"/>
              </a:solidFill>
              <a:latin typeface="Kristen ITC" pitchFamily="66" charset="0"/>
            </a:endParaRPr>
          </a:p>
          <a:p>
            <a:pPr algn="ctr" fontAlgn="base">
              <a:spcBef>
                <a:spcPct val="0"/>
              </a:spcBef>
              <a:spcAft>
                <a:spcPct val="0"/>
              </a:spcAft>
            </a:pPr>
            <a:r>
              <a:rPr lang="en-US" sz="5400" b="1">
                <a:solidFill>
                  <a:srgbClr val="009900"/>
                </a:solidFill>
                <a:latin typeface="Kristen ITC" pitchFamily="66" charset="0"/>
              </a:rPr>
              <a:t>Family</a:t>
            </a:r>
          </a:p>
          <a:p>
            <a:pPr algn="ctr" fontAlgn="base">
              <a:spcBef>
                <a:spcPct val="0"/>
              </a:spcBef>
              <a:spcAft>
                <a:spcPct val="0"/>
              </a:spcAft>
            </a:pPr>
            <a:endParaRPr lang="en-US" sz="5400" b="1">
              <a:solidFill>
                <a:srgbClr val="009900"/>
              </a:solidFill>
              <a:latin typeface="Kristen ITC" pitchFamily="66" charset="0"/>
            </a:endParaRPr>
          </a:p>
          <a:p>
            <a:pPr algn="ctr" fontAlgn="base">
              <a:spcBef>
                <a:spcPct val="0"/>
              </a:spcBef>
              <a:spcAft>
                <a:spcPct val="0"/>
              </a:spcAft>
            </a:pPr>
            <a:r>
              <a:rPr lang="en-US" sz="5400" b="1">
                <a:solidFill>
                  <a:srgbClr val="009900"/>
                </a:solidFill>
                <a:latin typeface="Kristen ITC" pitchFamily="66" charset="0"/>
              </a:rPr>
              <a:t>Math Night</a:t>
            </a:r>
            <a:r>
              <a:rPr lang="en-US" sz="5400" b="1">
                <a:solidFill>
                  <a:srgbClr val="009900"/>
                </a:solidFill>
              </a:rPr>
              <a:t> </a:t>
            </a: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Family Math PRE-K</a:t>
            </a:r>
            <a:endParaRPr lang="en-US">
              <a:solidFill>
                <a:prstClr val="black">
                  <a:tint val="75000"/>
                </a:prstClr>
              </a:solidFill>
            </a:endParaRPr>
          </a:p>
        </p:txBody>
      </p:sp>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t="20000" r="85001" b="70000"/>
          <a:stretch>
            <a:fillRect/>
          </a:stretch>
        </p:blipFill>
        <p:spPr bwMode="auto">
          <a:xfrm>
            <a:off x="0" y="0"/>
            <a:ext cx="2743200" cy="938213"/>
          </a:xfrm>
          <a:prstGeom prst="rect">
            <a:avLst/>
          </a:prstGeom>
          <a:noFill/>
          <a:ln w="9525">
            <a:noFill/>
            <a:miter lim="800000"/>
            <a:headEnd/>
            <a:tailEnd/>
          </a:ln>
        </p:spPr>
      </p:pic>
      <p:sp>
        <p:nvSpPr>
          <p:cNvPr id="6147" name="TextBox 4"/>
          <p:cNvSpPr txBox="1">
            <a:spLocks noChangeArrowheads="1"/>
          </p:cNvSpPr>
          <p:nvPr/>
        </p:nvSpPr>
        <p:spPr bwMode="auto">
          <a:xfrm>
            <a:off x="228600" y="2209800"/>
            <a:ext cx="3276600" cy="2554288"/>
          </a:xfrm>
          <a:prstGeom prst="rect">
            <a:avLst/>
          </a:prstGeom>
          <a:noFill/>
          <a:ln w="9525">
            <a:noFill/>
            <a:miter lim="800000"/>
            <a:headEnd/>
            <a:tailEnd/>
          </a:ln>
        </p:spPr>
        <p:txBody>
          <a:bodyPr>
            <a:spAutoFit/>
          </a:bodyPr>
          <a:lstStyle/>
          <a:p>
            <a:pPr fontAlgn="base">
              <a:spcBef>
                <a:spcPct val="0"/>
              </a:spcBef>
              <a:spcAft>
                <a:spcPct val="0"/>
              </a:spcAft>
            </a:pPr>
            <a:r>
              <a:rPr lang="en-US" sz="4000">
                <a:solidFill>
                  <a:prstClr val="black"/>
                </a:solidFill>
              </a:rPr>
              <a:t>A typical</a:t>
            </a:r>
          </a:p>
          <a:p>
            <a:pPr fontAlgn="base">
              <a:spcBef>
                <a:spcPct val="0"/>
              </a:spcBef>
              <a:spcAft>
                <a:spcPct val="0"/>
              </a:spcAft>
            </a:pPr>
            <a:r>
              <a:rPr lang="en-US" sz="4000">
                <a:solidFill>
                  <a:prstClr val="black"/>
                </a:solidFill>
              </a:rPr>
              <a:t>Everyday</a:t>
            </a:r>
          </a:p>
          <a:p>
            <a:pPr fontAlgn="base">
              <a:spcBef>
                <a:spcPct val="0"/>
              </a:spcBef>
              <a:spcAft>
                <a:spcPct val="0"/>
              </a:spcAft>
            </a:pPr>
            <a:r>
              <a:rPr lang="en-US" sz="4000">
                <a:solidFill>
                  <a:prstClr val="black"/>
                </a:solidFill>
              </a:rPr>
              <a:t>Mathematics</a:t>
            </a:r>
          </a:p>
          <a:p>
            <a:pPr fontAlgn="base">
              <a:spcBef>
                <a:spcPct val="0"/>
              </a:spcBef>
              <a:spcAft>
                <a:spcPct val="0"/>
              </a:spcAft>
            </a:pPr>
            <a:r>
              <a:rPr lang="en-US" sz="4000">
                <a:solidFill>
                  <a:prstClr val="black"/>
                </a:solidFill>
              </a:rPr>
              <a:t>Lesson</a:t>
            </a:r>
          </a:p>
        </p:txBody>
      </p:sp>
      <p:pic>
        <p:nvPicPr>
          <p:cNvPr id="6148" name="Picture 5" descr="flow chart for EM lessons.PNG"/>
          <p:cNvPicPr>
            <a:picLocks noChangeAspect="1"/>
          </p:cNvPicPr>
          <p:nvPr/>
        </p:nvPicPr>
        <p:blipFill>
          <a:blip r:embed="rId4" cstate="print"/>
          <a:srcRect/>
          <a:stretch>
            <a:fillRect/>
          </a:stretch>
        </p:blipFill>
        <p:spPr bwMode="auto">
          <a:xfrm>
            <a:off x="1600200" y="0"/>
            <a:ext cx="8153400" cy="6858000"/>
          </a:xfrm>
          <a:prstGeom prst="rect">
            <a:avLst/>
          </a:prstGeom>
          <a:noFill/>
          <a:ln w="9525">
            <a:noFill/>
            <a:miter lim="800000"/>
            <a:headEnd/>
            <a:tailEnd/>
          </a:ln>
        </p:spPr>
      </p:pic>
      <p:sp>
        <p:nvSpPr>
          <p:cNvPr id="6149" name="TextBox 8"/>
          <p:cNvSpPr txBox="1">
            <a:spLocks noChangeArrowheads="1"/>
          </p:cNvSpPr>
          <p:nvPr/>
        </p:nvSpPr>
        <p:spPr bwMode="auto">
          <a:xfrm>
            <a:off x="7010400" y="881063"/>
            <a:ext cx="1295400" cy="261937"/>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1100" b="1">
                <a:solidFill>
                  <a:prstClr val="black"/>
                </a:solidFill>
              </a:rPr>
              <a:t>Mental Math</a:t>
            </a: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Family Math KDG</a:t>
            </a:r>
            <a:endParaRPr lang="en-US">
              <a:solidFill>
                <a:prstClr val="black">
                  <a:tint val="75000"/>
                </a:prstClr>
              </a:solidFill>
            </a:endParaRPr>
          </a:p>
        </p:txBody>
      </p:sp>
    </p:spTree>
  </p:cSld>
  <p:clrMapOvr>
    <a:masterClrMapping/>
  </p:clrMapOvr>
  <p:transition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t="20000" r="85001" b="70000"/>
          <a:stretch>
            <a:fillRect/>
          </a:stretch>
        </p:blipFill>
        <p:spPr bwMode="auto">
          <a:xfrm>
            <a:off x="0" y="0"/>
            <a:ext cx="3562350" cy="1219200"/>
          </a:xfrm>
          <a:prstGeom prst="rect">
            <a:avLst/>
          </a:prstGeom>
          <a:noFill/>
          <a:ln w="9525">
            <a:noFill/>
            <a:miter lim="800000"/>
            <a:headEnd/>
            <a:tailEnd/>
          </a:ln>
        </p:spPr>
      </p:pic>
      <p:sp>
        <p:nvSpPr>
          <p:cNvPr id="7171" name="TextBox 2"/>
          <p:cNvSpPr txBox="1">
            <a:spLocks noChangeArrowheads="1"/>
          </p:cNvSpPr>
          <p:nvPr/>
        </p:nvSpPr>
        <p:spPr bwMode="auto">
          <a:xfrm>
            <a:off x="685800" y="1600200"/>
            <a:ext cx="7010400" cy="3786188"/>
          </a:xfrm>
          <a:prstGeom prst="rect">
            <a:avLst/>
          </a:prstGeom>
          <a:noFill/>
          <a:ln w="9525">
            <a:noFill/>
            <a:miter lim="800000"/>
            <a:headEnd/>
            <a:tailEnd/>
          </a:ln>
        </p:spPr>
        <p:txBody>
          <a:bodyPr>
            <a:spAutoFit/>
          </a:bodyPr>
          <a:lstStyle/>
          <a:p>
            <a:pPr algn="ctr" fontAlgn="base">
              <a:spcBef>
                <a:spcPct val="0"/>
              </a:spcBef>
              <a:spcAft>
                <a:spcPct val="0"/>
              </a:spcAft>
            </a:pPr>
            <a:r>
              <a:rPr lang="en-US" sz="8000">
                <a:solidFill>
                  <a:prstClr val="black"/>
                </a:solidFill>
              </a:rPr>
              <a:t>Supporting Your Child in Mathematics</a:t>
            </a: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Family Math KDG</a:t>
            </a:r>
            <a:endParaRPr lang="en-US">
              <a:solidFill>
                <a:prstClr val="black">
                  <a:tint val="75000"/>
                </a:prstClr>
              </a:solidFill>
            </a:endParaRPr>
          </a:p>
        </p:txBody>
      </p:sp>
    </p:spTree>
  </p:cSld>
  <p:clrMapOvr>
    <a:masterClrMapping/>
  </p:clrMapOvr>
  <p:transition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7467600" cy="2895600"/>
          </a:xfrm>
        </p:spPr>
        <p:txBody>
          <a:bodyPr rtlCol="0">
            <a:noAutofit/>
          </a:bodyPr>
          <a:lstStyle/>
          <a:p>
            <a:pPr eaLnBrk="1" fontAlgn="auto" hangingPunct="1">
              <a:spcAft>
                <a:spcPts val="0"/>
              </a:spcAft>
              <a:defRPr/>
            </a:pPr>
            <a:r>
              <a:rPr lang="en-US" sz="8800" b="1" dirty="0" smtClean="0">
                <a:solidFill>
                  <a:schemeClr val="accent6">
                    <a:lumMod val="75000"/>
                  </a:schemeClr>
                </a:solidFill>
              </a:rPr>
              <a:t>Family Math Night</a:t>
            </a:r>
            <a:r>
              <a:rPr lang="en-US" sz="8800" b="1" smtClean="0">
                <a:solidFill>
                  <a:schemeClr val="accent6">
                    <a:lumMod val="75000"/>
                  </a:schemeClr>
                </a:solidFill>
              </a:rPr>
              <a:t/>
            </a:r>
            <a:br>
              <a:rPr lang="en-US" sz="8800" b="1" smtClean="0">
                <a:solidFill>
                  <a:schemeClr val="accent6">
                    <a:lumMod val="75000"/>
                  </a:schemeClr>
                </a:solidFill>
              </a:rPr>
            </a:br>
            <a:r>
              <a:rPr lang="en-US" sz="2400" smtClean="0">
                <a:solidFill>
                  <a:schemeClr val="accent6">
                    <a:lumMod val="75000"/>
                  </a:schemeClr>
                </a:solidFill>
              </a:rPr>
              <a:t>Kindergarten</a:t>
            </a:r>
            <a:endParaRPr lang="en-US" sz="5400" b="1" dirty="0"/>
          </a:p>
        </p:txBody>
      </p:sp>
      <p:pic>
        <p:nvPicPr>
          <p:cNvPr id="8195" name="Picture 3" descr="butterfly-2.png"/>
          <p:cNvPicPr>
            <a:picLocks noChangeAspect="1"/>
          </p:cNvPicPr>
          <p:nvPr/>
        </p:nvPicPr>
        <p:blipFill>
          <a:blip r:embed="rId3" cstate="print"/>
          <a:srcRect/>
          <a:stretch>
            <a:fillRect/>
          </a:stretch>
        </p:blipFill>
        <p:spPr bwMode="auto">
          <a:xfrm rot="670350">
            <a:off x="6061075" y="1065213"/>
            <a:ext cx="2562225" cy="2257425"/>
          </a:xfrm>
          <a:prstGeom prst="rect">
            <a:avLst/>
          </a:prstGeom>
          <a:noFill/>
          <a:ln w="9525">
            <a:noFill/>
            <a:miter lim="800000"/>
            <a:headEnd/>
            <a:tailEnd/>
          </a:ln>
        </p:spPr>
      </p:pic>
      <p:pic>
        <p:nvPicPr>
          <p:cNvPr id="8196" name="Picture 4" descr="EM Logo blue.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914400" y="609600"/>
            <a:ext cx="4867275" cy="1905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Family Math KDG</a:t>
            </a:r>
            <a:endParaRPr lang="en-US">
              <a:solidFill>
                <a:prstClr val="black">
                  <a:tint val="75000"/>
                </a:prstClr>
              </a:solidFill>
            </a:endParaRPr>
          </a:p>
        </p:txBody>
      </p:sp>
    </p:spTree>
  </p:cSld>
  <p:clrMapOvr>
    <a:masterClrMapping/>
  </p:clrMapOvr>
  <p:transition advClick="0"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7467600" cy="2895600"/>
          </a:xfrm>
        </p:spPr>
        <p:txBody>
          <a:bodyPr rtlCol="0">
            <a:noAutofit/>
          </a:bodyPr>
          <a:lstStyle/>
          <a:p>
            <a:pPr eaLnBrk="1" fontAlgn="auto" hangingPunct="1">
              <a:spcAft>
                <a:spcPts val="0"/>
              </a:spcAft>
              <a:defRPr/>
            </a:pPr>
            <a:r>
              <a:rPr lang="en-US" sz="8800" b="1" dirty="0" smtClean="0">
                <a:solidFill>
                  <a:schemeClr val="accent6">
                    <a:lumMod val="75000"/>
                  </a:schemeClr>
                </a:solidFill>
              </a:rPr>
              <a:t>Family Math Night</a:t>
            </a:r>
            <a:r>
              <a:rPr lang="en-US" sz="8800" b="1" smtClean="0">
                <a:solidFill>
                  <a:schemeClr val="accent6">
                    <a:lumMod val="75000"/>
                  </a:schemeClr>
                </a:solidFill>
              </a:rPr>
              <a:t/>
            </a:r>
            <a:br>
              <a:rPr lang="en-US" sz="8800" b="1" smtClean="0">
                <a:solidFill>
                  <a:schemeClr val="accent6">
                    <a:lumMod val="75000"/>
                  </a:schemeClr>
                </a:solidFill>
              </a:rPr>
            </a:br>
            <a:r>
              <a:rPr lang="en-US" sz="2400" smtClean="0">
                <a:solidFill>
                  <a:schemeClr val="accent6">
                    <a:lumMod val="75000"/>
                  </a:schemeClr>
                </a:solidFill>
              </a:rPr>
              <a:t>1</a:t>
            </a:r>
            <a:r>
              <a:rPr lang="en-US" sz="2400" baseline="30000" smtClean="0">
                <a:solidFill>
                  <a:schemeClr val="accent6">
                    <a:lumMod val="75000"/>
                  </a:schemeClr>
                </a:solidFill>
              </a:rPr>
              <a:t>st</a:t>
            </a:r>
            <a:r>
              <a:rPr lang="en-US" sz="2400" smtClean="0">
                <a:solidFill>
                  <a:schemeClr val="accent6">
                    <a:lumMod val="75000"/>
                  </a:schemeClr>
                </a:solidFill>
              </a:rPr>
              <a:t> </a:t>
            </a:r>
            <a:r>
              <a:rPr lang="en-US" sz="2400" dirty="0" smtClean="0">
                <a:solidFill>
                  <a:schemeClr val="accent6">
                    <a:lumMod val="75000"/>
                  </a:schemeClr>
                </a:solidFill>
              </a:rPr>
              <a:t>– 5</a:t>
            </a:r>
            <a:r>
              <a:rPr lang="en-US" sz="2400" baseline="30000" dirty="0" smtClean="0">
                <a:solidFill>
                  <a:schemeClr val="accent6">
                    <a:lumMod val="75000"/>
                  </a:schemeClr>
                </a:solidFill>
              </a:rPr>
              <a:t>th</a:t>
            </a:r>
            <a:r>
              <a:rPr lang="en-US" sz="2400" dirty="0" smtClean="0">
                <a:solidFill>
                  <a:schemeClr val="accent6">
                    <a:lumMod val="75000"/>
                  </a:schemeClr>
                </a:solidFill>
              </a:rPr>
              <a:t> grades</a:t>
            </a:r>
            <a:endParaRPr lang="en-US" sz="5400" b="1" dirty="0"/>
          </a:p>
        </p:txBody>
      </p:sp>
      <p:pic>
        <p:nvPicPr>
          <p:cNvPr id="2051" name="Picture 3" descr="butterfly-2.png"/>
          <p:cNvPicPr>
            <a:picLocks noChangeAspect="1"/>
          </p:cNvPicPr>
          <p:nvPr/>
        </p:nvPicPr>
        <p:blipFill>
          <a:blip r:embed="rId3" cstate="print"/>
          <a:srcRect/>
          <a:stretch>
            <a:fillRect/>
          </a:stretch>
        </p:blipFill>
        <p:spPr bwMode="auto">
          <a:xfrm rot="670350">
            <a:off x="6061075" y="1065213"/>
            <a:ext cx="2562225" cy="2257425"/>
          </a:xfrm>
          <a:prstGeom prst="rect">
            <a:avLst/>
          </a:prstGeom>
          <a:noFill/>
          <a:ln w="9525">
            <a:noFill/>
            <a:miter lim="800000"/>
            <a:headEnd/>
            <a:tailEnd/>
          </a:ln>
        </p:spPr>
      </p:pic>
      <p:pic>
        <p:nvPicPr>
          <p:cNvPr id="2052" name="Picture 4" descr="EM Logo blue.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914400" y="609600"/>
            <a:ext cx="4867275" cy="1905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Family Math 1st-5th</a:t>
            </a:r>
            <a:endParaRPr lang="en-US">
              <a:solidFill>
                <a:prstClr val="black">
                  <a:tint val="75000"/>
                </a:prstClr>
              </a:solidFill>
            </a:endParaRPr>
          </a:p>
        </p:txBody>
      </p:sp>
    </p:spTree>
  </p:cSld>
  <p:clrMapOvr>
    <a:masterClrMapping/>
  </p:clrMapOvr>
  <p:transition advClick="0"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838200" y="1600200"/>
            <a:ext cx="7239000" cy="4648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400">
                <a:solidFill>
                  <a:prstClr val="white"/>
                </a:solidFill>
              </a:rPr>
              <a:t>12</a:t>
            </a:r>
            <a:endParaRPr lang="en-US" sz="34400" dirty="0">
              <a:solidFill>
                <a:prstClr val="white"/>
              </a:solidFill>
            </a:endParaRPr>
          </a:p>
        </p:txBody>
      </p:sp>
      <p:sp>
        <p:nvSpPr>
          <p:cNvPr id="2" name="Title 1"/>
          <p:cNvSpPr>
            <a:spLocks noGrp="1"/>
          </p:cNvSpPr>
          <p:nvPr>
            <p:ph type="title"/>
          </p:nvPr>
        </p:nvSpPr>
        <p:spPr>
          <a:xfrm>
            <a:off x="304800" y="5334000"/>
            <a:ext cx="8229600" cy="1143000"/>
          </a:xfrm>
        </p:spPr>
        <p:txBody>
          <a:bodyPr/>
          <a:lstStyle/>
          <a:p>
            <a:pPr eaLnBrk="1" hangingPunct="1"/>
            <a:r>
              <a:rPr lang="en-US" sz="6600" smtClean="0"/>
              <a:t>Name Collection Boxes </a:t>
            </a:r>
          </a:p>
        </p:txBody>
      </p:sp>
      <p:sp>
        <p:nvSpPr>
          <p:cNvPr id="5" name="Title 1"/>
          <p:cNvSpPr txBox="1">
            <a:spLocks/>
          </p:cNvSpPr>
          <p:nvPr/>
        </p:nvSpPr>
        <p:spPr>
          <a:xfrm>
            <a:off x="0" y="304800"/>
            <a:ext cx="9144000" cy="1143000"/>
          </a:xfrm>
          <a:prstGeom prst="rect">
            <a:avLst/>
          </a:prstGeom>
        </p:spPr>
        <p:txBody>
          <a:bodyPr anchor="ctr"/>
          <a:lstStyle/>
          <a:p>
            <a:pPr algn="ctr">
              <a:spcBef>
                <a:spcPct val="0"/>
              </a:spcBef>
              <a:defRPr/>
            </a:pPr>
            <a:r>
              <a:rPr lang="en-US" sz="5400" dirty="0">
                <a:solidFill>
                  <a:prstClr val="black"/>
                </a:solidFill>
              </a:rPr>
              <a:t>What are different names for:</a:t>
            </a: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Family Math 1st-5th</a:t>
            </a:r>
            <a:endParaRPr lang="en-US">
              <a:solidFill>
                <a:prstClr val="black">
                  <a:tint val="75000"/>
                </a:prstClr>
              </a:solidFill>
            </a:endParaRP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t="20000" r="85001" b="70000"/>
          <a:stretch>
            <a:fillRect/>
          </a:stretch>
        </p:blipFill>
        <p:spPr bwMode="auto">
          <a:xfrm>
            <a:off x="0" y="0"/>
            <a:ext cx="4876800" cy="1668463"/>
          </a:xfrm>
          <a:prstGeom prst="rect">
            <a:avLst/>
          </a:prstGeom>
          <a:noFill/>
          <a:ln w="9525">
            <a:noFill/>
            <a:miter lim="800000"/>
            <a:headEnd/>
            <a:tailEnd/>
          </a:ln>
        </p:spPr>
      </p:pic>
      <p:pic>
        <p:nvPicPr>
          <p:cNvPr id="4099" name="Picture 2"/>
          <p:cNvPicPr>
            <a:picLocks noChangeAspect="1" noChangeArrowheads="1"/>
          </p:cNvPicPr>
          <p:nvPr/>
        </p:nvPicPr>
        <p:blipFill>
          <a:blip r:embed="rId4" cstate="print"/>
          <a:srcRect l="44203" t="11884" r="20290" b="49855"/>
          <a:stretch>
            <a:fillRect/>
          </a:stretch>
        </p:blipFill>
        <p:spPr bwMode="auto">
          <a:xfrm>
            <a:off x="838200" y="1295400"/>
            <a:ext cx="8147050" cy="54864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Family Math 1st6-5th</a:t>
            </a:r>
            <a:endParaRPr lang="en-US">
              <a:solidFill>
                <a:prstClr val="black">
                  <a:tint val="75000"/>
                </a:prstClr>
              </a:solidFill>
            </a:endParaRPr>
          </a:p>
        </p:txBody>
      </p:sp>
    </p:spTree>
  </p:cSld>
  <p:clrMapOvr>
    <a:masterClrMapping/>
  </p:clrMapOvr>
  <p:transition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t="20000" r="85001" b="70000"/>
          <a:stretch>
            <a:fillRect/>
          </a:stretch>
        </p:blipFill>
        <p:spPr bwMode="auto">
          <a:xfrm>
            <a:off x="0" y="0"/>
            <a:ext cx="4876800" cy="1668463"/>
          </a:xfrm>
          <a:prstGeom prst="rect">
            <a:avLst/>
          </a:prstGeom>
          <a:noFill/>
          <a:ln w="9525">
            <a:noFill/>
            <a:miter lim="800000"/>
            <a:headEnd/>
            <a:tailEnd/>
          </a:ln>
        </p:spPr>
      </p:pic>
      <p:pic>
        <p:nvPicPr>
          <p:cNvPr id="5123" name="Picture 2"/>
          <p:cNvPicPr>
            <a:picLocks noChangeAspect="1" noChangeArrowheads="1"/>
          </p:cNvPicPr>
          <p:nvPr/>
        </p:nvPicPr>
        <p:blipFill>
          <a:blip r:embed="rId4" cstate="print"/>
          <a:srcRect l="45673" t="51282" r="20673" b="14104"/>
          <a:stretch>
            <a:fillRect/>
          </a:stretch>
        </p:blipFill>
        <p:spPr bwMode="auto">
          <a:xfrm>
            <a:off x="465138" y="1447800"/>
            <a:ext cx="8416925" cy="54102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Family Math 1st-5th</a:t>
            </a:r>
            <a:endParaRPr lang="en-US">
              <a:solidFill>
                <a:prstClr val="black">
                  <a:tint val="75000"/>
                </a:prstClr>
              </a:solidFill>
            </a:endParaRPr>
          </a:p>
        </p:txBody>
      </p:sp>
    </p:spTree>
  </p:cSld>
  <p:clrMapOvr>
    <a:masterClrMapping/>
  </p:clrMapOvr>
  <p:transition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t="20000" r="85001" b="70000"/>
          <a:stretch>
            <a:fillRect/>
          </a:stretch>
        </p:blipFill>
        <p:spPr bwMode="auto">
          <a:xfrm>
            <a:off x="0" y="0"/>
            <a:ext cx="2514600" cy="860425"/>
          </a:xfrm>
          <a:prstGeom prst="rect">
            <a:avLst/>
          </a:prstGeom>
          <a:noFill/>
          <a:ln w="9525">
            <a:noFill/>
            <a:miter lim="800000"/>
            <a:headEnd/>
            <a:tailEnd/>
          </a:ln>
        </p:spPr>
      </p:pic>
      <p:sp>
        <p:nvSpPr>
          <p:cNvPr id="6147" name="TextBox 4"/>
          <p:cNvSpPr txBox="1">
            <a:spLocks noChangeArrowheads="1"/>
          </p:cNvSpPr>
          <p:nvPr/>
        </p:nvSpPr>
        <p:spPr bwMode="auto">
          <a:xfrm>
            <a:off x="228600" y="2514600"/>
            <a:ext cx="3276600" cy="2554288"/>
          </a:xfrm>
          <a:prstGeom prst="rect">
            <a:avLst/>
          </a:prstGeom>
          <a:noFill/>
          <a:ln w="9525">
            <a:noFill/>
            <a:miter lim="800000"/>
            <a:headEnd/>
            <a:tailEnd/>
          </a:ln>
        </p:spPr>
        <p:txBody>
          <a:bodyPr>
            <a:spAutoFit/>
          </a:bodyPr>
          <a:lstStyle/>
          <a:p>
            <a:pPr fontAlgn="base">
              <a:spcBef>
                <a:spcPct val="0"/>
              </a:spcBef>
              <a:spcAft>
                <a:spcPct val="0"/>
              </a:spcAft>
            </a:pPr>
            <a:r>
              <a:rPr lang="en-US" sz="4000">
                <a:solidFill>
                  <a:prstClr val="black"/>
                </a:solidFill>
              </a:rPr>
              <a:t>A typical</a:t>
            </a:r>
          </a:p>
          <a:p>
            <a:pPr fontAlgn="base">
              <a:spcBef>
                <a:spcPct val="0"/>
              </a:spcBef>
              <a:spcAft>
                <a:spcPct val="0"/>
              </a:spcAft>
            </a:pPr>
            <a:r>
              <a:rPr lang="en-US" sz="4000">
                <a:solidFill>
                  <a:prstClr val="black"/>
                </a:solidFill>
              </a:rPr>
              <a:t>Everyday</a:t>
            </a:r>
          </a:p>
          <a:p>
            <a:pPr fontAlgn="base">
              <a:spcBef>
                <a:spcPct val="0"/>
              </a:spcBef>
              <a:spcAft>
                <a:spcPct val="0"/>
              </a:spcAft>
            </a:pPr>
            <a:r>
              <a:rPr lang="en-US" sz="4000">
                <a:solidFill>
                  <a:prstClr val="black"/>
                </a:solidFill>
              </a:rPr>
              <a:t>Mathematics</a:t>
            </a:r>
          </a:p>
          <a:p>
            <a:pPr fontAlgn="base">
              <a:spcBef>
                <a:spcPct val="0"/>
              </a:spcBef>
              <a:spcAft>
                <a:spcPct val="0"/>
              </a:spcAft>
            </a:pPr>
            <a:r>
              <a:rPr lang="en-US" sz="4000">
                <a:solidFill>
                  <a:prstClr val="black"/>
                </a:solidFill>
              </a:rPr>
              <a:t>Lesson</a:t>
            </a:r>
          </a:p>
        </p:txBody>
      </p:sp>
      <p:pic>
        <p:nvPicPr>
          <p:cNvPr id="6148" name="Picture 5" descr="flow chart for EM lessons.PNG"/>
          <p:cNvPicPr>
            <a:picLocks noChangeAspect="1"/>
          </p:cNvPicPr>
          <p:nvPr/>
        </p:nvPicPr>
        <p:blipFill>
          <a:blip r:embed="rId4" cstate="print"/>
          <a:srcRect/>
          <a:stretch>
            <a:fillRect/>
          </a:stretch>
        </p:blipFill>
        <p:spPr bwMode="auto">
          <a:xfrm>
            <a:off x="1600200" y="0"/>
            <a:ext cx="8153400" cy="6858000"/>
          </a:xfrm>
          <a:prstGeom prst="rect">
            <a:avLst/>
          </a:prstGeom>
          <a:noFill/>
          <a:ln w="9525">
            <a:noFill/>
            <a:miter lim="800000"/>
            <a:headEnd/>
            <a:tailEnd/>
          </a:ln>
        </p:spPr>
      </p:pic>
      <p:sp>
        <p:nvSpPr>
          <p:cNvPr id="6149" name="TextBox 7"/>
          <p:cNvSpPr txBox="1">
            <a:spLocks noChangeArrowheads="1"/>
          </p:cNvSpPr>
          <p:nvPr/>
        </p:nvSpPr>
        <p:spPr bwMode="auto">
          <a:xfrm>
            <a:off x="7010400" y="881063"/>
            <a:ext cx="1295400" cy="261937"/>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1100" b="1">
                <a:solidFill>
                  <a:prstClr val="black"/>
                </a:solidFill>
              </a:rPr>
              <a:t>Mental Math</a:t>
            </a: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Family Math 1st-5th</a:t>
            </a:r>
            <a:endParaRPr lang="en-US">
              <a:solidFill>
                <a:prstClr val="black">
                  <a:tint val="75000"/>
                </a:prstClr>
              </a:solidFill>
            </a:endParaRPr>
          </a:p>
        </p:txBody>
      </p:sp>
    </p:spTree>
  </p:cSld>
  <p:clrMapOvr>
    <a:masterClrMapping/>
  </p:clrMapOvr>
  <p:transition advClick="0"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t="20000" r="85001" b="70000"/>
          <a:stretch>
            <a:fillRect/>
          </a:stretch>
        </p:blipFill>
        <p:spPr bwMode="auto">
          <a:xfrm>
            <a:off x="0" y="0"/>
            <a:ext cx="3562350" cy="1219200"/>
          </a:xfrm>
          <a:prstGeom prst="rect">
            <a:avLst/>
          </a:prstGeom>
          <a:noFill/>
          <a:ln w="9525">
            <a:noFill/>
            <a:miter lim="800000"/>
            <a:headEnd/>
            <a:tailEnd/>
          </a:ln>
        </p:spPr>
      </p:pic>
      <p:sp>
        <p:nvSpPr>
          <p:cNvPr id="7171" name="TextBox 2"/>
          <p:cNvSpPr txBox="1">
            <a:spLocks noChangeArrowheads="1"/>
          </p:cNvSpPr>
          <p:nvPr/>
        </p:nvSpPr>
        <p:spPr bwMode="auto">
          <a:xfrm>
            <a:off x="685800" y="1600200"/>
            <a:ext cx="7010400" cy="3786188"/>
          </a:xfrm>
          <a:prstGeom prst="rect">
            <a:avLst/>
          </a:prstGeom>
          <a:noFill/>
          <a:ln w="9525">
            <a:noFill/>
            <a:miter lim="800000"/>
            <a:headEnd/>
            <a:tailEnd/>
          </a:ln>
        </p:spPr>
        <p:txBody>
          <a:bodyPr>
            <a:spAutoFit/>
          </a:bodyPr>
          <a:lstStyle/>
          <a:p>
            <a:pPr algn="ctr" fontAlgn="base">
              <a:spcBef>
                <a:spcPct val="0"/>
              </a:spcBef>
              <a:spcAft>
                <a:spcPct val="0"/>
              </a:spcAft>
            </a:pPr>
            <a:r>
              <a:rPr lang="en-US" sz="8000">
                <a:solidFill>
                  <a:prstClr val="black"/>
                </a:solidFill>
              </a:rPr>
              <a:t>How to Help Your Child with Mathematics</a:t>
            </a: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Family Math 1st-5th</a:t>
            </a:r>
            <a:endParaRPr lang="en-US">
              <a:solidFill>
                <a:prstClr val="black">
                  <a:tint val="75000"/>
                </a:prstClr>
              </a:solidFill>
            </a:endParaRPr>
          </a:p>
        </p:txBody>
      </p:sp>
    </p:spTree>
  </p:cSld>
  <p:clrMapOvr>
    <a:masterClrMapping/>
  </p:clrMapOvr>
  <p:transition advClick="0"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7467600" cy="2895600"/>
          </a:xfrm>
        </p:spPr>
        <p:txBody>
          <a:bodyPr rtlCol="0">
            <a:noAutofit/>
          </a:bodyPr>
          <a:lstStyle/>
          <a:p>
            <a:pPr eaLnBrk="1" fontAlgn="auto" hangingPunct="1">
              <a:spcAft>
                <a:spcPts val="0"/>
              </a:spcAft>
              <a:defRPr/>
            </a:pPr>
            <a:r>
              <a:rPr lang="en-US" sz="8800" b="1" dirty="0" smtClean="0">
                <a:solidFill>
                  <a:schemeClr val="accent6">
                    <a:lumMod val="75000"/>
                  </a:schemeClr>
                </a:solidFill>
              </a:rPr>
              <a:t>Family Math Night</a:t>
            </a:r>
            <a:br>
              <a:rPr lang="en-US" sz="8800" b="1" dirty="0" smtClean="0">
                <a:solidFill>
                  <a:schemeClr val="accent6">
                    <a:lumMod val="75000"/>
                  </a:schemeClr>
                </a:solidFill>
              </a:rPr>
            </a:br>
            <a:r>
              <a:rPr lang="en-US" sz="2400" dirty="0" smtClean="0">
                <a:solidFill>
                  <a:schemeClr val="accent6">
                    <a:lumMod val="75000"/>
                  </a:schemeClr>
                </a:solidFill>
              </a:rPr>
              <a:t>1</a:t>
            </a:r>
            <a:r>
              <a:rPr lang="en-US" sz="2400" baseline="30000" dirty="0" smtClean="0">
                <a:solidFill>
                  <a:schemeClr val="accent6">
                    <a:lumMod val="75000"/>
                  </a:schemeClr>
                </a:solidFill>
              </a:rPr>
              <a:t>st</a:t>
            </a:r>
            <a:r>
              <a:rPr lang="en-US" sz="2400" dirty="0" smtClean="0">
                <a:solidFill>
                  <a:schemeClr val="accent6">
                    <a:lumMod val="75000"/>
                  </a:schemeClr>
                </a:solidFill>
              </a:rPr>
              <a:t> – 5</a:t>
            </a:r>
            <a:r>
              <a:rPr lang="en-US" sz="2400" baseline="30000" dirty="0" smtClean="0">
                <a:solidFill>
                  <a:schemeClr val="accent6">
                    <a:lumMod val="75000"/>
                  </a:schemeClr>
                </a:solidFill>
              </a:rPr>
              <a:t>th</a:t>
            </a:r>
            <a:r>
              <a:rPr lang="en-US" sz="2400" dirty="0" smtClean="0">
                <a:solidFill>
                  <a:schemeClr val="accent6">
                    <a:lumMod val="75000"/>
                  </a:schemeClr>
                </a:solidFill>
              </a:rPr>
              <a:t> grades</a:t>
            </a:r>
            <a:endParaRPr lang="en-US" sz="5400" b="1" dirty="0"/>
          </a:p>
        </p:txBody>
      </p:sp>
      <p:pic>
        <p:nvPicPr>
          <p:cNvPr id="8195" name="Picture 3" descr="butterfly-2.png"/>
          <p:cNvPicPr>
            <a:picLocks noChangeAspect="1"/>
          </p:cNvPicPr>
          <p:nvPr/>
        </p:nvPicPr>
        <p:blipFill>
          <a:blip r:embed="rId3" cstate="print"/>
          <a:srcRect/>
          <a:stretch>
            <a:fillRect/>
          </a:stretch>
        </p:blipFill>
        <p:spPr bwMode="auto">
          <a:xfrm rot="670350">
            <a:off x="6061075" y="1065213"/>
            <a:ext cx="2562225" cy="2257425"/>
          </a:xfrm>
          <a:prstGeom prst="rect">
            <a:avLst/>
          </a:prstGeom>
          <a:noFill/>
          <a:ln w="9525">
            <a:noFill/>
            <a:miter lim="800000"/>
            <a:headEnd/>
            <a:tailEnd/>
          </a:ln>
        </p:spPr>
      </p:pic>
      <p:pic>
        <p:nvPicPr>
          <p:cNvPr id="8196" name="Picture 4" descr="EM Logo blue.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914400" y="609600"/>
            <a:ext cx="4867275" cy="1905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Family Math 1st-5th</a:t>
            </a:r>
            <a:endParaRPr lang="en-US">
              <a:solidFill>
                <a:prstClr val="black">
                  <a:tint val="75000"/>
                </a:prstClr>
              </a:solidFill>
            </a:endParaRPr>
          </a:p>
        </p:txBody>
      </p:sp>
    </p:spTree>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e-K_Bkgd_3"/>
          <p:cNvPicPr>
            <a:picLocks noChangeAspect="1" noChangeArrowheads="1"/>
          </p:cNvPicPr>
          <p:nvPr/>
        </p:nvPicPr>
        <p:blipFill>
          <a:blip r:embed="rId3" cstate="print"/>
          <a:srcRect/>
          <a:stretch>
            <a:fillRect/>
          </a:stretch>
        </p:blipFill>
        <p:spPr bwMode="auto">
          <a:xfrm>
            <a:off x="-1588" y="0"/>
            <a:ext cx="9145588" cy="6883400"/>
          </a:xfrm>
          <a:prstGeom prst="rect">
            <a:avLst/>
          </a:prstGeom>
          <a:noFill/>
          <a:ln w="9525">
            <a:noFill/>
            <a:miter lim="800000"/>
            <a:headEnd/>
            <a:tailEnd/>
          </a:ln>
        </p:spPr>
      </p:pic>
      <p:sp>
        <p:nvSpPr>
          <p:cNvPr id="3075" name="Content Placeholder 2"/>
          <p:cNvSpPr>
            <a:spLocks noGrp="1"/>
          </p:cNvSpPr>
          <p:nvPr>
            <p:ph idx="1"/>
          </p:nvPr>
        </p:nvSpPr>
        <p:spPr>
          <a:xfrm>
            <a:off x="533400" y="838200"/>
            <a:ext cx="7772400" cy="4114800"/>
          </a:xfrm>
        </p:spPr>
        <p:txBody>
          <a:bodyPr/>
          <a:lstStyle/>
          <a:p>
            <a:pPr eaLnBrk="1" hangingPunct="1">
              <a:buFont typeface="Arial" charset="0"/>
              <a:buNone/>
            </a:pPr>
            <a:endParaRPr lang="en-US" sz="2800" smtClean="0">
              <a:solidFill>
                <a:srgbClr val="009900"/>
              </a:solidFill>
              <a:latin typeface="Comic Sans MS" pitchFamily="66" charset="0"/>
            </a:endParaRPr>
          </a:p>
          <a:p>
            <a:pPr eaLnBrk="1" hangingPunct="1">
              <a:buFont typeface="Arial" charset="0"/>
              <a:buNone/>
            </a:pPr>
            <a:endParaRPr lang="en-US" sz="2800" smtClean="0">
              <a:solidFill>
                <a:srgbClr val="009900"/>
              </a:solidFill>
              <a:latin typeface="Comic Sans MS" pitchFamily="66" charset="0"/>
            </a:endParaRPr>
          </a:p>
          <a:p>
            <a:pPr eaLnBrk="1" hangingPunct="1"/>
            <a:endParaRPr lang="en-US" sz="2800" smtClean="0">
              <a:solidFill>
                <a:srgbClr val="009900"/>
              </a:solidFill>
              <a:latin typeface="Comic Sans MS" pitchFamily="66" charset="0"/>
            </a:endParaRPr>
          </a:p>
          <a:p>
            <a:pPr eaLnBrk="1" hangingPunct="1"/>
            <a:endParaRPr lang="en-US" sz="2800" smtClean="0">
              <a:solidFill>
                <a:srgbClr val="009900"/>
              </a:solidFill>
              <a:latin typeface="Comic Sans MS" pitchFamily="66" charset="0"/>
            </a:endParaRPr>
          </a:p>
        </p:txBody>
      </p:sp>
      <p:sp>
        <p:nvSpPr>
          <p:cNvPr id="3076" name="TextBox 6"/>
          <p:cNvSpPr txBox="1">
            <a:spLocks noChangeArrowheads="1"/>
          </p:cNvSpPr>
          <p:nvPr/>
        </p:nvSpPr>
        <p:spPr bwMode="auto">
          <a:xfrm>
            <a:off x="914400" y="152400"/>
            <a:ext cx="6400800" cy="708025"/>
          </a:xfrm>
          <a:prstGeom prst="rect">
            <a:avLst/>
          </a:prstGeom>
          <a:noFill/>
          <a:ln w="9525">
            <a:noFill/>
            <a:miter lim="800000"/>
            <a:headEnd/>
            <a:tailEnd/>
          </a:ln>
        </p:spPr>
        <p:txBody>
          <a:bodyPr>
            <a:spAutoFit/>
          </a:bodyPr>
          <a:lstStyle/>
          <a:p>
            <a:pPr fontAlgn="base">
              <a:spcBef>
                <a:spcPct val="0"/>
              </a:spcBef>
              <a:spcAft>
                <a:spcPct val="0"/>
              </a:spcAft>
            </a:pPr>
            <a:r>
              <a:rPr lang="en-US" sz="4000" b="1">
                <a:solidFill>
                  <a:srgbClr val="009900"/>
                </a:solidFill>
                <a:latin typeface="Kristen ITC" pitchFamily="66" charset="0"/>
              </a:rPr>
              <a:t>Pre-K Math Resources</a:t>
            </a:r>
          </a:p>
        </p:txBody>
      </p:sp>
      <p:pic>
        <p:nvPicPr>
          <p:cNvPr id="8" name="Picture 7" descr="C:\Users\osterbuhrk\AppData\Local\Microsoft\Windows\Temporary Internet Files\Low\Content.IE5\CROUATLO\math resource[1].jpg"/>
          <p:cNvPicPr>
            <a:picLocks noChangeAspect="1" noChangeArrowheads="1"/>
          </p:cNvPicPr>
          <p:nvPr/>
        </p:nvPicPr>
        <p:blipFill>
          <a:blip r:embed="rId4" cstate="print"/>
          <a:srcRect/>
          <a:stretch>
            <a:fillRect/>
          </a:stretch>
        </p:blipFill>
        <p:spPr bwMode="auto">
          <a:xfrm>
            <a:off x="3276600" y="2166938"/>
            <a:ext cx="1735138" cy="2159000"/>
          </a:xfrm>
          <a:prstGeom prst="rect">
            <a:avLst/>
          </a:prstGeom>
          <a:noFill/>
          <a:ln w="9525">
            <a:noFill/>
            <a:miter lim="800000"/>
            <a:headEnd/>
            <a:tailEnd/>
          </a:ln>
        </p:spPr>
      </p:pic>
      <p:pic>
        <p:nvPicPr>
          <p:cNvPr id="3078" name="Picture 19" descr="RD_PreK_CV2"/>
          <p:cNvPicPr>
            <a:picLocks noChangeAspect="1" noChangeArrowheads="1"/>
          </p:cNvPicPr>
          <p:nvPr/>
        </p:nvPicPr>
        <p:blipFill>
          <a:blip r:embed="rId5" cstate="print">
            <a:lum bright="-6000" contrast="12000"/>
          </a:blip>
          <a:srcRect/>
          <a:stretch>
            <a:fillRect/>
          </a:stretch>
        </p:blipFill>
        <p:spPr bwMode="auto">
          <a:xfrm>
            <a:off x="457200" y="2243138"/>
            <a:ext cx="1887538" cy="1897062"/>
          </a:xfrm>
          <a:prstGeom prst="rect">
            <a:avLst/>
          </a:prstGeom>
          <a:noFill/>
          <a:ln w="9525">
            <a:noFill/>
            <a:miter lim="800000"/>
            <a:headEnd/>
            <a:tailEnd/>
          </a:ln>
        </p:spPr>
      </p:pic>
      <p:sp>
        <p:nvSpPr>
          <p:cNvPr id="10" name="Rectangle 9"/>
          <p:cNvSpPr/>
          <p:nvPr/>
        </p:nvSpPr>
        <p:spPr>
          <a:xfrm>
            <a:off x="2590800" y="2776478"/>
            <a:ext cx="518091" cy="923330"/>
          </a:xfrm>
          <a:prstGeom prst="rect">
            <a:avLst/>
          </a:prstGeom>
          <a:noFill/>
        </p:spPr>
        <p:txBody>
          <a:bodyPr wrap="none">
            <a:spAutoFit/>
          </a:bodyPr>
          <a:lstStyle/>
          <a:p>
            <a:pPr algn="ctr">
              <a:defRPr/>
            </a:pPr>
            <a:r>
              <a:rPr lang="en-US" sz="5400" dirty="0">
                <a:ln w="18415" cmpd="sng">
                  <a:solidFill>
                    <a:prstClr val="black"/>
                  </a:solidFill>
                  <a:prstDash val="solid"/>
                </a:ln>
                <a:solidFill>
                  <a:srgbClr val="009900"/>
                </a:solidFill>
                <a:effectLst>
                  <a:outerShdw blurRad="63500" dir="3600000" algn="tl" rotWithShape="0">
                    <a:srgbClr val="000000">
                      <a:alpha val="70000"/>
                    </a:srgbClr>
                  </a:outerShdw>
                </a:effectLst>
              </a:rPr>
              <a:t>+</a:t>
            </a:r>
          </a:p>
        </p:txBody>
      </p:sp>
      <p:sp>
        <p:nvSpPr>
          <p:cNvPr id="11" name="Rectangle 10"/>
          <p:cNvSpPr/>
          <p:nvPr/>
        </p:nvSpPr>
        <p:spPr>
          <a:xfrm>
            <a:off x="5181600" y="2852678"/>
            <a:ext cx="537327" cy="923330"/>
          </a:xfrm>
          <a:prstGeom prst="rect">
            <a:avLst/>
          </a:prstGeom>
          <a:noFill/>
        </p:spPr>
        <p:txBody>
          <a:bodyPr wrap="none">
            <a:spAutoFit/>
          </a:bodyPr>
          <a:lstStyle/>
          <a:p>
            <a:pPr algn="ctr">
              <a:defRPr/>
            </a:pPr>
            <a:r>
              <a:rPr lang="en-US" sz="5400" dirty="0">
                <a:ln w="18415" cmpd="sng">
                  <a:solidFill>
                    <a:prstClr val="black"/>
                  </a:solidFill>
                  <a:prstDash val="solid"/>
                </a:ln>
                <a:solidFill>
                  <a:srgbClr val="009900"/>
                </a:solidFill>
                <a:effectLst>
                  <a:outerShdw blurRad="63500" dir="3600000" algn="tl" rotWithShape="0">
                    <a:srgbClr val="000000">
                      <a:alpha val="70000"/>
                    </a:srgbClr>
                  </a:outerShdw>
                </a:effectLst>
              </a:rPr>
              <a:t>=</a:t>
            </a:r>
          </a:p>
        </p:txBody>
      </p:sp>
      <p:sp>
        <p:nvSpPr>
          <p:cNvPr id="13" name="Rectangle 12"/>
          <p:cNvSpPr/>
          <p:nvPr/>
        </p:nvSpPr>
        <p:spPr>
          <a:xfrm>
            <a:off x="5410200" y="1938278"/>
            <a:ext cx="3062057" cy="2862322"/>
          </a:xfrm>
          <a:prstGeom prst="rect">
            <a:avLst/>
          </a:prstGeom>
          <a:noFill/>
        </p:spPr>
        <p:txBody>
          <a:bodyPr wrap="none">
            <a:spAutoFit/>
          </a:bodyPr>
          <a:lstStyle/>
          <a:p>
            <a:pPr algn="ctr">
              <a:defRPr/>
            </a:pPr>
            <a:r>
              <a:rPr lang="en-US" sz="3600" b="1" dirty="0">
                <a:ln w="19050">
                  <a:solidFill>
                    <a:prstClr val="black"/>
                  </a:solidFill>
                  <a:prstDash val="solid"/>
                </a:ln>
                <a:solidFill>
                  <a:srgbClr val="009900"/>
                </a:solidFill>
                <a:effectLst>
                  <a:outerShdw blurRad="50000" dist="50800" dir="7500000" algn="tl">
                    <a:srgbClr val="000000">
                      <a:shade val="5000"/>
                      <a:alpha val="35000"/>
                    </a:srgbClr>
                  </a:outerShdw>
                </a:effectLst>
              </a:rPr>
              <a:t>Math </a:t>
            </a:r>
          </a:p>
          <a:p>
            <a:pPr algn="ctr">
              <a:defRPr/>
            </a:pPr>
            <a:r>
              <a:rPr lang="en-US" sz="3600" b="1" dirty="0">
                <a:ln w="19050">
                  <a:solidFill>
                    <a:prstClr val="black"/>
                  </a:solidFill>
                  <a:prstDash val="solid"/>
                </a:ln>
                <a:solidFill>
                  <a:srgbClr val="009900"/>
                </a:solidFill>
                <a:effectLst>
                  <a:outerShdw blurRad="50000" dist="50800" dir="7500000" algn="tl">
                    <a:srgbClr val="000000">
                      <a:shade val="5000"/>
                      <a:alpha val="35000"/>
                    </a:srgbClr>
                  </a:outerShdw>
                </a:effectLst>
              </a:rPr>
              <a:t>experiences</a:t>
            </a:r>
          </a:p>
          <a:p>
            <a:pPr algn="ctr">
              <a:defRPr/>
            </a:pPr>
            <a:r>
              <a:rPr lang="en-US" sz="3600" b="1" dirty="0">
                <a:ln w="19050">
                  <a:solidFill>
                    <a:prstClr val="black"/>
                  </a:solidFill>
                  <a:prstDash val="solid"/>
                </a:ln>
                <a:solidFill>
                  <a:srgbClr val="009900"/>
                </a:solidFill>
                <a:effectLst>
                  <a:outerShdw blurRad="50000" dist="50800" dir="7500000" algn="tl">
                    <a:srgbClr val="000000">
                      <a:shade val="5000"/>
                      <a:alpha val="35000"/>
                    </a:srgbClr>
                  </a:outerShdw>
                </a:effectLst>
              </a:rPr>
              <a:t>that</a:t>
            </a:r>
          </a:p>
          <a:p>
            <a:pPr algn="ctr">
              <a:defRPr/>
            </a:pPr>
            <a:r>
              <a:rPr lang="en-US" sz="3600" b="1" dirty="0">
                <a:ln w="19050">
                  <a:solidFill>
                    <a:prstClr val="black"/>
                  </a:solidFill>
                  <a:prstDash val="solid"/>
                </a:ln>
                <a:solidFill>
                  <a:srgbClr val="009900"/>
                </a:solidFill>
                <a:effectLst>
                  <a:outerShdw blurRad="50000" dist="50800" dir="7500000" algn="tl">
                    <a:srgbClr val="000000">
                      <a:shade val="5000"/>
                      <a:alpha val="35000"/>
                    </a:srgbClr>
                  </a:outerShdw>
                </a:effectLst>
              </a:rPr>
              <a:t>fill the holes</a:t>
            </a:r>
          </a:p>
          <a:p>
            <a:pPr algn="ctr">
              <a:defRPr/>
            </a:pPr>
            <a:r>
              <a:rPr lang="en-US" sz="3600" b="1" dirty="0">
                <a:ln w="19050">
                  <a:solidFill>
                    <a:prstClr val="black"/>
                  </a:solidFill>
                  <a:prstDash val="solid"/>
                </a:ln>
                <a:solidFill>
                  <a:srgbClr val="009900"/>
                </a:solidFill>
                <a:effectLst>
                  <a:outerShdw blurRad="50000" dist="50800" dir="7500000" algn="tl">
                    <a:srgbClr val="000000">
                      <a:shade val="5000"/>
                      <a:alpha val="35000"/>
                    </a:srgbClr>
                  </a:outerShdw>
                </a:effectLst>
              </a:rPr>
              <a:t>in learning</a:t>
            </a:r>
          </a:p>
        </p:txBody>
      </p:sp>
      <p:sp>
        <p:nvSpPr>
          <p:cNvPr id="12" name="Footer Placeholder 11"/>
          <p:cNvSpPr>
            <a:spLocks noGrp="1"/>
          </p:cNvSpPr>
          <p:nvPr>
            <p:ph type="ftr" sz="quarter" idx="11"/>
          </p:nvPr>
        </p:nvSpPr>
        <p:spPr/>
        <p:txBody>
          <a:bodyPr/>
          <a:lstStyle/>
          <a:p>
            <a:pPr>
              <a:defRPr/>
            </a:pPr>
            <a:r>
              <a:rPr lang="en-US" smtClean="0">
                <a:solidFill>
                  <a:prstClr val="black">
                    <a:tint val="75000"/>
                  </a:prstClr>
                </a:solidFill>
              </a:rPr>
              <a:t>Family Math PRE-K</a:t>
            </a:r>
            <a:endParaRPr lang="en-US">
              <a:solidFill>
                <a:prstClr val="black">
                  <a:tint val="75000"/>
                </a:prstClr>
              </a:solidFill>
            </a:endParaRP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1+#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e-K_Bkgd_3"/>
          <p:cNvPicPr>
            <a:picLocks noChangeAspect="1" noChangeArrowheads="1"/>
          </p:cNvPicPr>
          <p:nvPr/>
        </p:nvPicPr>
        <p:blipFill>
          <a:blip r:embed="rId3" cstate="print"/>
          <a:srcRect/>
          <a:stretch>
            <a:fillRect/>
          </a:stretch>
        </p:blipFill>
        <p:spPr bwMode="auto">
          <a:xfrm>
            <a:off x="0" y="-12700"/>
            <a:ext cx="9145588" cy="6883400"/>
          </a:xfrm>
          <a:prstGeom prst="rect">
            <a:avLst/>
          </a:prstGeom>
          <a:noFill/>
          <a:ln w="9525">
            <a:noFill/>
            <a:miter lim="800000"/>
            <a:headEnd/>
            <a:tailEnd/>
          </a:ln>
        </p:spPr>
      </p:pic>
      <p:pic>
        <p:nvPicPr>
          <p:cNvPr id="4099" name="Picture 1" descr="C:\Users\osterbuhrk\AppData\Local\Microsoft\Windows\Temporary Internet Files\Low\Content.IE5\CROUATLO\math resource[1].jpg"/>
          <p:cNvPicPr>
            <a:picLocks noChangeAspect="1" noChangeArrowheads="1"/>
          </p:cNvPicPr>
          <p:nvPr/>
        </p:nvPicPr>
        <p:blipFill>
          <a:blip r:embed="rId4" cstate="print"/>
          <a:srcRect/>
          <a:stretch>
            <a:fillRect/>
          </a:stretch>
        </p:blipFill>
        <p:spPr bwMode="auto">
          <a:xfrm>
            <a:off x="381000" y="1447800"/>
            <a:ext cx="2878138" cy="3581400"/>
          </a:xfrm>
          <a:prstGeom prst="rect">
            <a:avLst/>
          </a:prstGeom>
          <a:noFill/>
          <a:ln w="9525">
            <a:noFill/>
            <a:miter lim="800000"/>
            <a:headEnd/>
            <a:tailEnd/>
          </a:ln>
        </p:spPr>
      </p:pic>
      <p:sp>
        <p:nvSpPr>
          <p:cNvPr id="4100" name="TextBox 2"/>
          <p:cNvSpPr txBox="1">
            <a:spLocks noChangeArrowheads="1"/>
          </p:cNvSpPr>
          <p:nvPr/>
        </p:nvSpPr>
        <p:spPr bwMode="auto">
          <a:xfrm>
            <a:off x="3352800" y="1882775"/>
            <a:ext cx="5410200" cy="3538538"/>
          </a:xfrm>
          <a:prstGeom prst="rect">
            <a:avLst/>
          </a:prstGeom>
          <a:noFill/>
          <a:ln w="9525">
            <a:noFill/>
            <a:miter lim="800000"/>
            <a:headEnd/>
            <a:tailEnd/>
          </a:ln>
        </p:spPr>
        <p:txBody>
          <a:bodyPr>
            <a:spAutoFit/>
          </a:bodyPr>
          <a:lstStyle/>
          <a:p>
            <a:pPr fontAlgn="base">
              <a:spcBef>
                <a:spcPct val="0"/>
              </a:spcBef>
              <a:spcAft>
                <a:spcPct val="0"/>
              </a:spcAft>
            </a:pPr>
            <a:r>
              <a:rPr lang="en-US" sz="3200" b="1">
                <a:solidFill>
                  <a:srgbClr val="009900"/>
                </a:solidFill>
              </a:rPr>
              <a:t> Number Sense</a:t>
            </a:r>
          </a:p>
          <a:p>
            <a:pPr fontAlgn="base">
              <a:spcBef>
                <a:spcPct val="0"/>
              </a:spcBef>
              <a:spcAft>
                <a:spcPct val="0"/>
              </a:spcAft>
            </a:pPr>
            <a:r>
              <a:rPr lang="en-US" sz="3200" b="1">
                <a:solidFill>
                  <a:srgbClr val="009900"/>
                </a:solidFill>
              </a:rPr>
              <a:t> Algebra</a:t>
            </a:r>
          </a:p>
          <a:p>
            <a:pPr fontAlgn="base">
              <a:spcBef>
                <a:spcPct val="0"/>
              </a:spcBef>
              <a:spcAft>
                <a:spcPct val="0"/>
              </a:spcAft>
            </a:pPr>
            <a:r>
              <a:rPr lang="en-US" sz="3200" b="1">
                <a:solidFill>
                  <a:srgbClr val="009900"/>
                </a:solidFill>
              </a:rPr>
              <a:t> Geometry</a:t>
            </a:r>
          </a:p>
          <a:p>
            <a:pPr fontAlgn="base">
              <a:spcBef>
                <a:spcPct val="0"/>
              </a:spcBef>
              <a:spcAft>
                <a:spcPct val="0"/>
              </a:spcAft>
            </a:pPr>
            <a:r>
              <a:rPr lang="en-US" sz="3200" b="1">
                <a:solidFill>
                  <a:srgbClr val="009900"/>
                </a:solidFill>
              </a:rPr>
              <a:t> Measurement</a:t>
            </a:r>
          </a:p>
          <a:p>
            <a:pPr fontAlgn="base">
              <a:spcBef>
                <a:spcPct val="0"/>
              </a:spcBef>
              <a:spcAft>
                <a:spcPct val="0"/>
              </a:spcAft>
            </a:pPr>
            <a:r>
              <a:rPr lang="en-US" sz="3200" b="1">
                <a:solidFill>
                  <a:srgbClr val="009900"/>
                </a:solidFill>
              </a:rPr>
              <a:t> Data</a:t>
            </a:r>
          </a:p>
          <a:p>
            <a:pPr fontAlgn="base">
              <a:spcBef>
                <a:spcPct val="0"/>
              </a:spcBef>
              <a:spcAft>
                <a:spcPct val="0"/>
              </a:spcAft>
            </a:pPr>
            <a:endParaRPr lang="en-US" sz="3200" b="1">
              <a:solidFill>
                <a:srgbClr val="009900"/>
              </a:solidFill>
            </a:endParaRPr>
          </a:p>
          <a:p>
            <a:pPr fontAlgn="base">
              <a:spcBef>
                <a:spcPct val="0"/>
              </a:spcBef>
              <a:spcAft>
                <a:spcPct val="0"/>
              </a:spcAft>
            </a:pPr>
            <a:endParaRPr lang="en-US" sz="3200" b="1">
              <a:solidFill>
                <a:srgbClr val="009900"/>
              </a:solidFill>
            </a:endParaRPr>
          </a:p>
        </p:txBody>
      </p:sp>
      <p:sp>
        <p:nvSpPr>
          <p:cNvPr id="4101" name="Rectangle 3"/>
          <p:cNvSpPr>
            <a:spLocks noChangeArrowheads="1"/>
          </p:cNvSpPr>
          <p:nvPr/>
        </p:nvSpPr>
        <p:spPr bwMode="auto">
          <a:xfrm>
            <a:off x="152400" y="152400"/>
            <a:ext cx="7848600" cy="708025"/>
          </a:xfrm>
          <a:prstGeom prst="rect">
            <a:avLst/>
          </a:prstGeom>
          <a:noFill/>
          <a:ln w="9525">
            <a:noFill/>
            <a:miter lim="800000"/>
            <a:headEnd/>
            <a:tailEnd/>
          </a:ln>
        </p:spPr>
        <p:txBody>
          <a:bodyPr>
            <a:spAutoFit/>
          </a:bodyPr>
          <a:lstStyle/>
          <a:p>
            <a:pPr fontAlgn="base">
              <a:spcBef>
                <a:spcPct val="0"/>
              </a:spcBef>
              <a:spcAft>
                <a:spcPct val="0"/>
              </a:spcAft>
            </a:pPr>
            <a:r>
              <a:rPr lang="en-US" sz="4000" b="1">
                <a:solidFill>
                  <a:srgbClr val="009900"/>
                </a:solidFill>
                <a:latin typeface="Kristen ITC" pitchFamily="66" charset="0"/>
              </a:rPr>
              <a:t>Foundational Skills:</a:t>
            </a: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Family Math PRE-K</a:t>
            </a:r>
            <a:endParaRPr lang="en-US">
              <a:solidFill>
                <a:prstClr val="black">
                  <a:tint val="75000"/>
                </a:prstClr>
              </a:solidFill>
            </a:endParaRPr>
          </a:p>
        </p:txBody>
      </p:sp>
    </p:spTree>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K_Bkgd_3"/>
          <p:cNvPicPr>
            <a:picLocks noChangeAspect="1" noChangeArrowheads="1"/>
          </p:cNvPicPr>
          <p:nvPr/>
        </p:nvPicPr>
        <p:blipFill>
          <a:blip r:embed="rId3" cstate="print"/>
          <a:srcRect/>
          <a:stretch>
            <a:fillRect/>
          </a:stretch>
        </p:blipFill>
        <p:spPr bwMode="auto">
          <a:xfrm>
            <a:off x="-457200" y="0"/>
            <a:ext cx="9145588" cy="6883400"/>
          </a:xfrm>
          <a:prstGeom prst="rect">
            <a:avLst/>
          </a:prstGeom>
          <a:noFill/>
          <a:ln w="9525">
            <a:noFill/>
            <a:miter lim="800000"/>
            <a:headEnd/>
            <a:tailEnd/>
          </a:ln>
        </p:spPr>
      </p:pic>
      <p:pic>
        <p:nvPicPr>
          <p:cNvPr id="5123" name="Picture 1" descr="C:\Users\osterbuhrk\AppData\Local\Microsoft\Windows\Temporary Internet Files\Low\Content.IE5\CROUATLO\math resource[1].jpg"/>
          <p:cNvPicPr>
            <a:picLocks noChangeAspect="1" noChangeArrowheads="1"/>
          </p:cNvPicPr>
          <p:nvPr/>
        </p:nvPicPr>
        <p:blipFill>
          <a:blip r:embed="rId4" cstate="print"/>
          <a:srcRect/>
          <a:stretch>
            <a:fillRect/>
          </a:stretch>
        </p:blipFill>
        <p:spPr bwMode="auto">
          <a:xfrm>
            <a:off x="381000" y="1447800"/>
            <a:ext cx="2878138" cy="3581400"/>
          </a:xfrm>
          <a:prstGeom prst="rect">
            <a:avLst/>
          </a:prstGeom>
          <a:noFill/>
          <a:ln w="9525">
            <a:noFill/>
            <a:miter lim="800000"/>
            <a:headEnd/>
            <a:tailEnd/>
          </a:ln>
        </p:spPr>
      </p:pic>
      <p:sp>
        <p:nvSpPr>
          <p:cNvPr id="5124" name="TextBox 2"/>
          <p:cNvSpPr txBox="1">
            <a:spLocks noChangeArrowheads="1"/>
          </p:cNvSpPr>
          <p:nvPr/>
        </p:nvSpPr>
        <p:spPr bwMode="auto">
          <a:xfrm>
            <a:off x="3352800" y="1882775"/>
            <a:ext cx="5410200" cy="4030663"/>
          </a:xfrm>
          <a:prstGeom prst="rect">
            <a:avLst/>
          </a:prstGeom>
          <a:noFill/>
          <a:ln w="9525">
            <a:noFill/>
            <a:miter lim="800000"/>
            <a:headEnd/>
            <a:tailEnd/>
          </a:ln>
        </p:spPr>
        <p:txBody>
          <a:bodyPr>
            <a:spAutoFit/>
          </a:bodyPr>
          <a:lstStyle/>
          <a:p>
            <a:pPr fontAlgn="base">
              <a:spcBef>
                <a:spcPct val="0"/>
              </a:spcBef>
              <a:spcAft>
                <a:spcPct val="0"/>
              </a:spcAft>
            </a:pPr>
            <a:r>
              <a:rPr lang="en-US" sz="4400" b="1">
                <a:solidFill>
                  <a:srgbClr val="009900"/>
                </a:solidFill>
              </a:rPr>
              <a:t>Daily Routines </a:t>
            </a:r>
            <a:r>
              <a:rPr lang="en-US" sz="2000" b="1">
                <a:solidFill>
                  <a:srgbClr val="009900"/>
                </a:solidFill>
              </a:rPr>
              <a:t>(10 minutes)</a:t>
            </a:r>
          </a:p>
          <a:p>
            <a:pPr fontAlgn="base">
              <a:spcBef>
                <a:spcPct val="0"/>
              </a:spcBef>
              <a:spcAft>
                <a:spcPct val="0"/>
              </a:spcAft>
            </a:pPr>
            <a:endParaRPr lang="en-US" sz="2000" b="1">
              <a:solidFill>
                <a:srgbClr val="009900"/>
              </a:solidFill>
            </a:endParaRPr>
          </a:p>
          <a:p>
            <a:pPr fontAlgn="base">
              <a:spcBef>
                <a:spcPct val="0"/>
              </a:spcBef>
              <a:spcAft>
                <a:spcPct val="0"/>
              </a:spcAft>
              <a:buFont typeface="Arial" charset="0"/>
              <a:buChar char="•"/>
            </a:pPr>
            <a:r>
              <a:rPr lang="en-US" sz="3200" b="1">
                <a:solidFill>
                  <a:srgbClr val="009900"/>
                </a:solidFill>
              </a:rPr>
              <a:t>What Day is it Today?</a:t>
            </a:r>
          </a:p>
          <a:p>
            <a:pPr fontAlgn="base">
              <a:spcBef>
                <a:spcPct val="0"/>
              </a:spcBef>
              <a:spcAft>
                <a:spcPct val="0"/>
              </a:spcAft>
              <a:buFont typeface="Arial" charset="0"/>
              <a:buChar char="•"/>
            </a:pPr>
            <a:r>
              <a:rPr lang="en-US" sz="3200" b="1">
                <a:solidFill>
                  <a:srgbClr val="009900"/>
                </a:solidFill>
              </a:rPr>
              <a:t>How Many Days in School?</a:t>
            </a:r>
          </a:p>
          <a:p>
            <a:pPr fontAlgn="base">
              <a:spcBef>
                <a:spcPct val="0"/>
              </a:spcBef>
              <a:spcAft>
                <a:spcPct val="0"/>
              </a:spcAft>
              <a:buFont typeface="Arial" charset="0"/>
              <a:buChar char="•"/>
            </a:pPr>
            <a:r>
              <a:rPr lang="en-US" sz="3200" b="1">
                <a:solidFill>
                  <a:srgbClr val="009900"/>
                </a:solidFill>
              </a:rPr>
              <a:t>Weather Graph</a:t>
            </a:r>
          </a:p>
          <a:p>
            <a:pPr fontAlgn="base">
              <a:spcBef>
                <a:spcPct val="0"/>
              </a:spcBef>
              <a:spcAft>
                <a:spcPct val="0"/>
              </a:spcAft>
            </a:pPr>
            <a:endParaRPr lang="en-US" sz="3200" b="1">
              <a:solidFill>
                <a:srgbClr val="009900"/>
              </a:solidFill>
            </a:endParaRPr>
          </a:p>
          <a:p>
            <a:pPr fontAlgn="base">
              <a:spcBef>
                <a:spcPct val="0"/>
              </a:spcBef>
              <a:spcAft>
                <a:spcPct val="0"/>
              </a:spcAft>
            </a:pPr>
            <a:endParaRPr lang="en-US" sz="3200" b="1">
              <a:solidFill>
                <a:srgbClr val="009900"/>
              </a:solidFill>
            </a:endParaRPr>
          </a:p>
          <a:p>
            <a:pPr fontAlgn="base">
              <a:spcBef>
                <a:spcPct val="0"/>
              </a:spcBef>
              <a:spcAft>
                <a:spcPct val="0"/>
              </a:spcAft>
            </a:pPr>
            <a:endParaRPr lang="en-US" sz="3200" b="1">
              <a:solidFill>
                <a:srgbClr val="009900"/>
              </a:solidFill>
            </a:endParaRPr>
          </a:p>
        </p:txBody>
      </p:sp>
      <p:sp>
        <p:nvSpPr>
          <p:cNvPr id="5125" name="Rectangle 3"/>
          <p:cNvSpPr>
            <a:spLocks noChangeArrowheads="1"/>
          </p:cNvSpPr>
          <p:nvPr/>
        </p:nvSpPr>
        <p:spPr bwMode="auto">
          <a:xfrm>
            <a:off x="152400" y="152400"/>
            <a:ext cx="7848600" cy="708025"/>
          </a:xfrm>
          <a:prstGeom prst="rect">
            <a:avLst/>
          </a:prstGeom>
          <a:noFill/>
          <a:ln w="9525">
            <a:noFill/>
            <a:miter lim="800000"/>
            <a:headEnd/>
            <a:tailEnd/>
          </a:ln>
        </p:spPr>
        <p:txBody>
          <a:bodyPr>
            <a:spAutoFit/>
          </a:bodyPr>
          <a:lstStyle/>
          <a:p>
            <a:pPr fontAlgn="base">
              <a:spcBef>
                <a:spcPct val="0"/>
              </a:spcBef>
              <a:spcAft>
                <a:spcPct val="0"/>
              </a:spcAft>
            </a:pPr>
            <a:r>
              <a:rPr lang="en-US" sz="4000" b="1">
                <a:solidFill>
                  <a:srgbClr val="009900"/>
                </a:solidFill>
                <a:latin typeface="Kristen ITC" pitchFamily="66" charset="0"/>
              </a:rPr>
              <a:t>What you might see…</a:t>
            </a: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Family Math PRE-K</a:t>
            </a:r>
            <a:endParaRPr lang="en-US">
              <a:solidFill>
                <a:prstClr val="black">
                  <a:tint val="75000"/>
                </a:prstClr>
              </a:solidFill>
            </a:endParaRPr>
          </a:p>
        </p:txBody>
      </p:sp>
    </p:spTree>
  </p:cSld>
  <p:clrMapOvr>
    <a:masterClrMapping/>
  </p:clrMapOvr>
  <p:transition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e-K_Bkgd_3"/>
          <p:cNvPicPr>
            <a:picLocks noChangeAspect="1" noChangeArrowheads="1"/>
          </p:cNvPicPr>
          <p:nvPr/>
        </p:nvPicPr>
        <p:blipFill>
          <a:blip r:embed="rId3" cstate="print"/>
          <a:srcRect/>
          <a:stretch>
            <a:fillRect/>
          </a:stretch>
        </p:blipFill>
        <p:spPr bwMode="auto">
          <a:xfrm>
            <a:off x="0" y="0"/>
            <a:ext cx="9145588" cy="6883400"/>
          </a:xfrm>
          <a:prstGeom prst="rect">
            <a:avLst/>
          </a:prstGeom>
          <a:noFill/>
          <a:ln w="9525">
            <a:noFill/>
            <a:miter lim="800000"/>
            <a:headEnd/>
            <a:tailEnd/>
          </a:ln>
        </p:spPr>
      </p:pic>
      <p:pic>
        <p:nvPicPr>
          <p:cNvPr id="6147" name="Picture 1" descr="C:\Users\osterbuhrk\AppData\Local\Microsoft\Windows\Temporary Internet Files\Low\Content.IE5\CROUATLO\math resource[1].jpg"/>
          <p:cNvPicPr>
            <a:picLocks noChangeAspect="1" noChangeArrowheads="1"/>
          </p:cNvPicPr>
          <p:nvPr/>
        </p:nvPicPr>
        <p:blipFill>
          <a:blip r:embed="rId4" cstate="print"/>
          <a:srcRect/>
          <a:stretch>
            <a:fillRect/>
          </a:stretch>
        </p:blipFill>
        <p:spPr bwMode="auto">
          <a:xfrm>
            <a:off x="381000" y="1981200"/>
            <a:ext cx="2816225" cy="3657600"/>
          </a:xfrm>
          <a:prstGeom prst="rect">
            <a:avLst/>
          </a:prstGeom>
          <a:noFill/>
          <a:ln w="9525">
            <a:noFill/>
            <a:miter lim="800000"/>
            <a:headEnd/>
            <a:tailEnd/>
          </a:ln>
        </p:spPr>
      </p:pic>
      <p:sp>
        <p:nvSpPr>
          <p:cNvPr id="6148" name="TextBox 2"/>
          <p:cNvSpPr txBox="1">
            <a:spLocks noChangeArrowheads="1"/>
          </p:cNvSpPr>
          <p:nvPr/>
        </p:nvSpPr>
        <p:spPr bwMode="auto">
          <a:xfrm>
            <a:off x="3352800" y="1882775"/>
            <a:ext cx="5410200" cy="4708525"/>
          </a:xfrm>
          <a:prstGeom prst="rect">
            <a:avLst/>
          </a:prstGeom>
          <a:noFill/>
          <a:ln w="9525">
            <a:noFill/>
            <a:miter lim="800000"/>
            <a:headEnd/>
            <a:tailEnd/>
          </a:ln>
        </p:spPr>
        <p:txBody>
          <a:bodyPr>
            <a:spAutoFit/>
          </a:bodyPr>
          <a:lstStyle/>
          <a:p>
            <a:pPr fontAlgn="base">
              <a:spcBef>
                <a:spcPct val="0"/>
              </a:spcBef>
              <a:spcAft>
                <a:spcPct val="0"/>
              </a:spcAft>
            </a:pPr>
            <a:endParaRPr lang="en-US" sz="3200" b="1">
              <a:solidFill>
                <a:srgbClr val="009900"/>
              </a:solidFill>
            </a:endParaRPr>
          </a:p>
          <a:p>
            <a:pPr fontAlgn="base">
              <a:spcBef>
                <a:spcPct val="0"/>
              </a:spcBef>
              <a:spcAft>
                <a:spcPct val="0"/>
              </a:spcAft>
            </a:pPr>
            <a:r>
              <a:rPr lang="en-US" sz="4000" b="1">
                <a:solidFill>
                  <a:srgbClr val="009900"/>
                </a:solidFill>
              </a:rPr>
              <a:t>Opening</a:t>
            </a:r>
            <a:r>
              <a:rPr lang="en-US" sz="3200" b="1">
                <a:solidFill>
                  <a:srgbClr val="009900"/>
                </a:solidFill>
              </a:rPr>
              <a:t> </a:t>
            </a:r>
            <a:r>
              <a:rPr lang="en-US" sz="2400" b="1">
                <a:solidFill>
                  <a:srgbClr val="009900"/>
                </a:solidFill>
              </a:rPr>
              <a:t>(2-3min.) </a:t>
            </a:r>
          </a:p>
          <a:p>
            <a:pPr fontAlgn="base">
              <a:spcBef>
                <a:spcPct val="0"/>
              </a:spcBef>
              <a:spcAft>
                <a:spcPct val="0"/>
              </a:spcAft>
            </a:pPr>
            <a:r>
              <a:rPr lang="en-US" sz="2400" b="1">
                <a:solidFill>
                  <a:srgbClr val="009900"/>
                </a:solidFill>
              </a:rPr>
              <a:t>	Example:  </a:t>
            </a:r>
            <a:r>
              <a:rPr lang="en-US" sz="2800" b="1">
                <a:solidFill>
                  <a:srgbClr val="009900"/>
                </a:solidFill>
              </a:rPr>
              <a:t>Sparkle</a:t>
            </a:r>
          </a:p>
          <a:p>
            <a:pPr fontAlgn="base">
              <a:spcBef>
                <a:spcPct val="0"/>
              </a:spcBef>
              <a:spcAft>
                <a:spcPct val="0"/>
              </a:spcAft>
            </a:pPr>
            <a:r>
              <a:rPr lang="en-US" sz="4000" b="1">
                <a:solidFill>
                  <a:srgbClr val="009900"/>
                </a:solidFill>
              </a:rPr>
              <a:t>Core</a:t>
            </a:r>
            <a:r>
              <a:rPr lang="en-US" sz="3200" b="1">
                <a:solidFill>
                  <a:srgbClr val="009900"/>
                </a:solidFill>
              </a:rPr>
              <a:t> </a:t>
            </a:r>
            <a:r>
              <a:rPr lang="en-US" sz="2400" b="1">
                <a:solidFill>
                  <a:srgbClr val="009900"/>
                </a:solidFill>
              </a:rPr>
              <a:t>(15 min.) </a:t>
            </a:r>
          </a:p>
          <a:p>
            <a:pPr fontAlgn="base">
              <a:spcBef>
                <a:spcPct val="0"/>
              </a:spcBef>
              <a:spcAft>
                <a:spcPct val="0"/>
              </a:spcAft>
            </a:pPr>
            <a:r>
              <a:rPr lang="en-US" sz="2400" b="1">
                <a:solidFill>
                  <a:srgbClr val="009900"/>
                </a:solidFill>
              </a:rPr>
              <a:t>	Example:  </a:t>
            </a:r>
            <a:r>
              <a:rPr lang="en-US" sz="2800" b="1">
                <a:solidFill>
                  <a:srgbClr val="009900"/>
                </a:solidFill>
              </a:rPr>
              <a:t>Roll Again</a:t>
            </a:r>
          </a:p>
          <a:p>
            <a:pPr fontAlgn="base">
              <a:spcBef>
                <a:spcPct val="0"/>
              </a:spcBef>
              <a:spcAft>
                <a:spcPct val="0"/>
              </a:spcAft>
            </a:pPr>
            <a:r>
              <a:rPr lang="en-US" sz="4000" b="1">
                <a:solidFill>
                  <a:srgbClr val="009900"/>
                </a:solidFill>
              </a:rPr>
              <a:t>Closing</a:t>
            </a:r>
            <a:r>
              <a:rPr lang="en-US" sz="3200" b="1">
                <a:solidFill>
                  <a:srgbClr val="009900"/>
                </a:solidFill>
              </a:rPr>
              <a:t> </a:t>
            </a:r>
            <a:r>
              <a:rPr lang="en-US" sz="2400" b="1">
                <a:solidFill>
                  <a:srgbClr val="009900"/>
                </a:solidFill>
              </a:rPr>
              <a:t>(2-3 min.)          	</a:t>
            </a:r>
            <a:r>
              <a:rPr lang="en-US" sz="2800" b="1">
                <a:solidFill>
                  <a:srgbClr val="009900"/>
                </a:solidFill>
              </a:rPr>
              <a:t>Questions/Reflection</a:t>
            </a:r>
          </a:p>
          <a:p>
            <a:pPr fontAlgn="base">
              <a:spcBef>
                <a:spcPct val="0"/>
              </a:spcBef>
              <a:spcAft>
                <a:spcPct val="0"/>
              </a:spcAft>
            </a:pPr>
            <a:endParaRPr lang="en-US" sz="3200" b="1">
              <a:solidFill>
                <a:srgbClr val="009900"/>
              </a:solidFill>
            </a:endParaRPr>
          </a:p>
          <a:p>
            <a:pPr fontAlgn="base">
              <a:spcBef>
                <a:spcPct val="0"/>
              </a:spcBef>
              <a:spcAft>
                <a:spcPct val="0"/>
              </a:spcAft>
            </a:pPr>
            <a:endParaRPr lang="en-US" sz="3200" b="1">
              <a:solidFill>
                <a:srgbClr val="009900"/>
              </a:solidFill>
            </a:endParaRPr>
          </a:p>
        </p:txBody>
      </p:sp>
      <p:sp>
        <p:nvSpPr>
          <p:cNvPr id="6149" name="Rectangle 3"/>
          <p:cNvSpPr>
            <a:spLocks noChangeArrowheads="1"/>
          </p:cNvSpPr>
          <p:nvPr/>
        </p:nvSpPr>
        <p:spPr bwMode="auto">
          <a:xfrm>
            <a:off x="152400" y="152400"/>
            <a:ext cx="7848600" cy="1323975"/>
          </a:xfrm>
          <a:prstGeom prst="rect">
            <a:avLst/>
          </a:prstGeom>
          <a:noFill/>
          <a:ln w="9525">
            <a:noFill/>
            <a:miter lim="800000"/>
            <a:headEnd/>
            <a:tailEnd/>
          </a:ln>
        </p:spPr>
        <p:txBody>
          <a:bodyPr>
            <a:spAutoFit/>
          </a:bodyPr>
          <a:lstStyle/>
          <a:p>
            <a:pPr fontAlgn="base">
              <a:spcBef>
                <a:spcPct val="0"/>
              </a:spcBef>
              <a:spcAft>
                <a:spcPct val="0"/>
              </a:spcAft>
            </a:pPr>
            <a:r>
              <a:rPr lang="en-US" sz="4000" b="1">
                <a:solidFill>
                  <a:srgbClr val="009900"/>
                </a:solidFill>
                <a:latin typeface="Kristen ITC" pitchFamily="66" charset="0"/>
              </a:rPr>
              <a:t>What you might see during a math lesson…</a:t>
            </a: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Family Math PRE-K</a:t>
            </a:r>
            <a:endParaRPr lang="en-US">
              <a:solidFill>
                <a:prstClr val="black">
                  <a:tint val="75000"/>
                </a:prstClr>
              </a:solidFill>
            </a:endParaRPr>
          </a:p>
        </p:txBody>
      </p:sp>
    </p:spTree>
  </p:cSld>
  <p:clrMapOvr>
    <a:masterClrMapping/>
  </p:clrMapOvr>
  <p:transition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7467600" cy="2895600"/>
          </a:xfrm>
        </p:spPr>
        <p:txBody>
          <a:bodyPr rtlCol="0">
            <a:noAutofit/>
          </a:bodyPr>
          <a:lstStyle/>
          <a:p>
            <a:pPr eaLnBrk="1" fontAlgn="auto" hangingPunct="1">
              <a:spcAft>
                <a:spcPts val="0"/>
              </a:spcAft>
              <a:defRPr/>
            </a:pPr>
            <a:r>
              <a:rPr lang="en-US" sz="8800" b="1" dirty="0" smtClean="0">
                <a:solidFill>
                  <a:schemeClr val="accent6">
                    <a:lumMod val="75000"/>
                  </a:schemeClr>
                </a:solidFill>
              </a:rPr>
              <a:t>Family Math Night</a:t>
            </a:r>
            <a:br>
              <a:rPr lang="en-US" sz="8800" b="1" dirty="0" smtClean="0">
                <a:solidFill>
                  <a:schemeClr val="accent6">
                    <a:lumMod val="75000"/>
                  </a:schemeClr>
                </a:solidFill>
              </a:rPr>
            </a:br>
            <a:r>
              <a:rPr lang="en-US" sz="2400" dirty="0" smtClean="0">
                <a:solidFill>
                  <a:schemeClr val="accent6">
                    <a:lumMod val="75000"/>
                  </a:schemeClr>
                </a:solidFill>
              </a:rPr>
              <a:t>Kindergarten</a:t>
            </a:r>
            <a:endParaRPr lang="en-US" sz="5400" b="1" dirty="0"/>
          </a:p>
        </p:txBody>
      </p:sp>
      <p:pic>
        <p:nvPicPr>
          <p:cNvPr id="2051" name="Picture 3" descr="butterfly-2.png"/>
          <p:cNvPicPr>
            <a:picLocks noChangeAspect="1"/>
          </p:cNvPicPr>
          <p:nvPr/>
        </p:nvPicPr>
        <p:blipFill>
          <a:blip r:embed="rId3" cstate="print"/>
          <a:srcRect/>
          <a:stretch>
            <a:fillRect/>
          </a:stretch>
        </p:blipFill>
        <p:spPr bwMode="auto">
          <a:xfrm rot="670350">
            <a:off x="6061075" y="1065213"/>
            <a:ext cx="2562225" cy="2257425"/>
          </a:xfrm>
          <a:prstGeom prst="rect">
            <a:avLst/>
          </a:prstGeom>
          <a:noFill/>
          <a:ln w="9525">
            <a:noFill/>
            <a:miter lim="800000"/>
            <a:headEnd/>
            <a:tailEnd/>
          </a:ln>
        </p:spPr>
      </p:pic>
      <p:pic>
        <p:nvPicPr>
          <p:cNvPr id="2052" name="Picture 4" descr="EM Logo blue.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914400" y="609600"/>
            <a:ext cx="4867275" cy="1905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Family Math KDG</a:t>
            </a:r>
            <a:endParaRPr lang="en-US">
              <a:solidFill>
                <a:prstClr val="black">
                  <a:tint val="75000"/>
                </a:prstClr>
              </a:solidFill>
            </a:endParaRPr>
          </a:p>
        </p:txBody>
      </p:sp>
    </p:spTree>
  </p:cSld>
  <p:clrMapOvr>
    <a:masterClrMapping/>
  </p:clrMapOvr>
  <p:transition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838200" y="1600200"/>
            <a:ext cx="7239000" cy="4648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400" dirty="0">
                <a:solidFill>
                  <a:prstClr val="white"/>
                </a:solidFill>
              </a:rPr>
              <a:t>5</a:t>
            </a:r>
          </a:p>
        </p:txBody>
      </p:sp>
      <p:sp>
        <p:nvSpPr>
          <p:cNvPr id="2" name="Title 1"/>
          <p:cNvSpPr>
            <a:spLocks noGrp="1"/>
          </p:cNvSpPr>
          <p:nvPr>
            <p:ph type="title"/>
          </p:nvPr>
        </p:nvSpPr>
        <p:spPr>
          <a:xfrm>
            <a:off x="304800" y="5334000"/>
            <a:ext cx="8229600" cy="1143000"/>
          </a:xfrm>
        </p:spPr>
        <p:txBody>
          <a:bodyPr/>
          <a:lstStyle/>
          <a:p>
            <a:pPr eaLnBrk="1" hangingPunct="1"/>
            <a:r>
              <a:rPr lang="en-US" sz="6600" smtClean="0"/>
              <a:t>Name Collection Boxes </a:t>
            </a:r>
          </a:p>
        </p:txBody>
      </p:sp>
      <p:sp>
        <p:nvSpPr>
          <p:cNvPr id="5" name="Title 1"/>
          <p:cNvSpPr txBox="1">
            <a:spLocks/>
          </p:cNvSpPr>
          <p:nvPr/>
        </p:nvSpPr>
        <p:spPr>
          <a:xfrm>
            <a:off x="0" y="304800"/>
            <a:ext cx="9144000" cy="1143000"/>
          </a:xfrm>
          <a:prstGeom prst="rect">
            <a:avLst/>
          </a:prstGeom>
        </p:spPr>
        <p:txBody>
          <a:bodyPr anchor="ctr"/>
          <a:lstStyle/>
          <a:p>
            <a:pPr algn="ctr">
              <a:spcBef>
                <a:spcPct val="0"/>
              </a:spcBef>
              <a:defRPr/>
            </a:pPr>
            <a:r>
              <a:rPr lang="en-US" sz="5400" dirty="0">
                <a:solidFill>
                  <a:prstClr val="black"/>
                </a:solidFill>
              </a:rPr>
              <a:t>What are different names for:</a:t>
            </a: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Family Math KDG</a:t>
            </a:r>
            <a:endParaRPr lang="en-US">
              <a:solidFill>
                <a:prstClr val="black">
                  <a:tint val="75000"/>
                </a:prstClr>
              </a:solidFill>
            </a:endParaRP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t="20000" r="85001" b="70000"/>
          <a:stretch>
            <a:fillRect/>
          </a:stretch>
        </p:blipFill>
        <p:spPr bwMode="auto">
          <a:xfrm>
            <a:off x="0" y="0"/>
            <a:ext cx="4876800" cy="1668463"/>
          </a:xfrm>
          <a:prstGeom prst="rect">
            <a:avLst/>
          </a:prstGeom>
          <a:noFill/>
          <a:ln w="9525">
            <a:noFill/>
            <a:miter lim="800000"/>
            <a:headEnd/>
            <a:tailEnd/>
          </a:ln>
        </p:spPr>
      </p:pic>
      <p:pic>
        <p:nvPicPr>
          <p:cNvPr id="4099" name="Picture 2"/>
          <p:cNvPicPr>
            <a:picLocks noChangeAspect="1" noChangeArrowheads="1"/>
          </p:cNvPicPr>
          <p:nvPr/>
        </p:nvPicPr>
        <p:blipFill>
          <a:blip r:embed="rId4" cstate="print"/>
          <a:srcRect l="44203" t="11884" r="20290" b="49855"/>
          <a:stretch>
            <a:fillRect/>
          </a:stretch>
        </p:blipFill>
        <p:spPr bwMode="auto">
          <a:xfrm>
            <a:off x="838200" y="1295400"/>
            <a:ext cx="8147050" cy="54864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Family Math KDG</a:t>
            </a:r>
            <a:endParaRPr lang="en-US">
              <a:solidFill>
                <a:prstClr val="black">
                  <a:tint val="75000"/>
                </a:prstClr>
              </a:solidFill>
            </a:endParaRPr>
          </a:p>
        </p:txBody>
      </p:sp>
    </p:spTree>
  </p:cSld>
  <p:clrMapOvr>
    <a:masterClrMapping/>
  </p:clrMapOvr>
  <p:transition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t="20000" r="85001" b="70000"/>
          <a:stretch>
            <a:fillRect/>
          </a:stretch>
        </p:blipFill>
        <p:spPr bwMode="auto">
          <a:xfrm>
            <a:off x="0" y="0"/>
            <a:ext cx="4876800" cy="1668463"/>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l="41322" t="51570" r="24794" b="10083"/>
          <a:stretch>
            <a:fillRect/>
          </a:stretch>
        </p:blipFill>
        <p:spPr bwMode="auto">
          <a:xfrm>
            <a:off x="990600" y="1371600"/>
            <a:ext cx="7756525" cy="54864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Family Math KDG</a:t>
            </a:r>
            <a:endParaRPr lang="en-US">
              <a:solidFill>
                <a:prstClr val="black">
                  <a:tint val="75000"/>
                </a:prstClr>
              </a:solidFill>
            </a:endParaRPr>
          </a:p>
        </p:txBody>
      </p:sp>
    </p:spTree>
  </p:cSld>
  <p:clrMapOvr>
    <a:masterClrMapping/>
  </p:clrMapOvr>
  <p:transition advClick="0" advTm="5000"/>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1196</Words>
  <Application>Microsoft Office PowerPoint</Application>
  <PresentationFormat>On-screen Show (4:3)</PresentationFormat>
  <Paragraphs>163</Paragraphs>
  <Slides>19</Slides>
  <Notes>19</Notes>
  <HiddenSlides>0</HiddenSlides>
  <MMClips>0</MMClips>
  <ScaleCrop>false</ScaleCrop>
  <HeadingPairs>
    <vt:vector size="4" baseType="variant">
      <vt:variant>
        <vt:lpstr>Theme</vt:lpstr>
      </vt:variant>
      <vt:variant>
        <vt:i4>19</vt:i4>
      </vt:variant>
      <vt:variant>
        <vt:lpstr>Slide Titles</vt:lpstr>
      </vt:variant>
      <vt:variant>
        <vt:i4>19</vt:i4>
      </vt:variant>
    </vt:vector>
  </HeadingPairs>
  <TitlesOfParts>
    <vt:vector size="38"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Slide 1</vt:lpstr>
      <vt:lpstr>Slide 2</vt:lpstr>
      <vt:lpstr>Slide 3</vt:lpstr>
      <vt:lpstr>Slide 4</vt:lpstr>
      <vt:lpstr>Slide 5</vt:lpstr>
      <vt:lpstr>Family Math Night Kindergarten</vt:lpstr>
      <vt:lpstr>Name Collection Boxes </vt:lpstr>
      <vt:lpstr>Slide 8</vt:lpstr>
      <vt:lpstr>Slide 9</vt:lpstr>
      <vt:lpstr>Slide 10</vt:lpstr>
      <vt:lpstr>Slide 11</vt:lpstr>
      <vt:lpstr>Family Math Night Kindergarten</vt:lpstr>
      <vt:lpstr>Family Math Night 1st – 5th grades</vt:lpstr>
      <vt:lpstr>Name Collection Boxes </vt:lpstr>
      <vt:lpstr>Slide 15</vt:lpstr>
      <vt:lpstr>Slide 16</vt:lpstr>
      <vt:lpstr>Slide 17</vt:lpstr>
      <vt:lpstr>Slide 18</vt:lpstr>
      <vt:lpstr>Family Math Night 1st – 5th grades</vt:lpstr>
    </vt:vector>
  </TitlesOfParts>
  <Company>Wichita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rcook</dc:creator>
  <cp:lastModifiedBy>rcook</cp:lastModifiedBy>
  <cp:revision>3</cp:revision>
  <dcterms:created xsi:type="dcterms:W3CDTF">2010-07-26T17:56:37Z</dcterms:created>
  <dcterms:modified xsi:type="dcterms:W3CDTF">2010-07-28T17:59:55Z</dcterms:modified>
</cp:coreProperties>
</file>