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75" r:id="rId3"/>
    <p:sldId id="276" r:id="rId4"/>
    <p:sldId id="257" r:id="rId5"/>
    <p:sldId id="262" r:id="rId6"/>
    <p:sldId id="263" r:id="rId7"/>
    <p:sldId id="258" r:id="rId8"/>
    <p:sldId id="259" r:id="rId9"/>
    <p:sldId id="260" r:id="rId10"/>
    <p:sldId id="265" r:id="rId11"/>
    <p:sldId id="266" r:id="rId12"/>
    <p:sldId id="277" r:id="rId13"/>
    <p:sldId id="267" r:id="rId14"/>
    <p:sldId id="271" r:id="rId15"/>
    <p:sldId id="270" r:id="rId16"/>
    <p:sldId id="273" r:id="rId17"/>
    <p:sldId id="269" r:id="rId18"/>
    <p:sldId id="272" r:id="rId19"/>
    <p:sldId id="278" r:id="rId20"/>
    <p:sldId id="274"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showPr>
  <p:clrMru>
    <a:srgbClr val="CCFFCC"/>
    <a:srgbClr val="6699FF"/>
    <a:srgbClr val="66CCFF"/>
    <a:srgbClr val="009999"/>
    <a:srgbClr val="33CCFF"/>
    <a:srgbClr val="00CC99"/>
    <a:srgbClr val="CCFF66"/>
    <a:srgbClr val="CC66FF"/>
    <a:srgbClr val="FFCC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5" autoAdjust="0"/>
    <p:restoredTop sz="83333" autoAdjust="0"/>
  </p:normalViewPr>
  <p:slideViewPr>
    <p:cSldViewPr>
      <p:cViewPr>
        <p:scale>
          <a:sx n="60" d="100"/>
          <a:sy n="60" d="100"/>
        </p:scale>
        <p:origin x="-1380" y="-90"/>
      </p:cViewPr>
      <p:guideLst>
        <p:guide orient="horz" pos="2160"/>
        <p:guide pos="2880"/>
      </p:guideLst>
    </p:cSldViewPr>
  </p:slideViewPr>
  <p:notesTextViewPr>
    <p:cViewPr>
      <p:scale>
        <a:sx n="75" d="100"/>
        <a:sy n="7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57182B5-F69B-4AB8-823F-A696A0DE4300}" type="datetimeFigureOut">
              <a:rPr lang="en-US" smtClean="0"/>
              <a:pPr/>
              <a:t>5/20/2011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8319C1-CCB3-4FE9-842A-3CA11476A4F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A2006-F4FD-4C6E-B90D-820867FF965D}" type="datetimeFigureOut">
              <a:rPr lang="en-US" smtClean="0"/>
              <a:pPr/>
              <a:t>5/20/2011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CA513E7-028C-4C28-B450-26FE162C85D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Presentation</a:t>
            </a:r>
            <a:r>
              <a:rPr lang="en-US" baseline="0" dirty="0" smtClean="0"/>
              <a:t>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 teacher, you wear many hats and</a:t>
            </a:r>
            <a:r>
              <a:rPr lang="en-US" baseline="0" dirty="0" smtClean="0"/>
              <a:t> have things on your mind</a:t>
            </a:r>
            <a:r>
              <a:rPr lang="en-US" dirty="0" smtClean="0"/>
              <a:t>.</a:t>
            </a:r>
            <a:r>
              <a:rPr lang="en-US" baseline="0" dirty="0" smtClean="0"/>
              <a:t>  Depending on the time of the year you might have any one or all of these examples and MORE running through your mind.</a:t>
            </a:r>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mom…what she is thinking is that she just wants to</a:t>
            </a:r>
            <a:r>
              <a:rPr lang="en-US" baseline="0" dirty="0" smtClean="0"/>
              <a:t> know that you care about her child.  National research and survey’s within our own district have shown that families just want to know that you care about their child.  She trusts that you’re already teaching him, but she wants to know that you have a heart for her child, that you have hope for him and that you have help for him.  And she wants you to listen to her.</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if we know these</a:t>
            </a:r>
            <a:r>
              <a:rPr lang="en-US" baseline="0" dirty="0" smtClean="0"/>
              <a:t> things, what do we do?</a:t>
            </a:r>
          </a:p>
          <a:p>
            <a:endParaRPr lang="en-US" baseline="0" dirty="0" smtClean="0"/>
          </a:p>
          <a:p>
            <a:r>
              <a:rPr lang="en-US" baseline="0" dirty="0" smtClean="0"/>
              <a:t>We start at the beginning.</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things first, DO stand up, go to the door and greet the parent with a hand shake or just a touch on the arm. Start off positive by saying something like “I’m so glad you came, come on, lets go sit and talk, I’ve been looking forward to meeting you and talking about our Bobby! He’s such a great kid!”</a:t>
            </a:r>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sit next to each other, not across the table.  Start off with a genuine friendly conversation.</a:t>
            </a:r>
            <a:r>
              <a:rPr lang="en-US" baseline="0" dirty="0" smtClean="0"/>
              <a:t>  Connect with the family first.  “WOW—its been a long day thank you so much for coming!”</a:t>
            </a:r>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share information with families, but don’t overwhelm</a:t>
            </a:r>
            <a:r>
              <a:rPr lang="en-US" baseline="0" dirty="0" smtClean="0"/>
              <a:t> them.  We at times try to add every detail but this can add to the disconnect families have with us during conference time—choose your priorities and make sure the parent understands.  Perhaps your priority is behavior within the class, discuss strategies the families use that could help you. If you have more information than can be shared in the conference time, don’t be afraid to schedule additional time later.  Say something like “I don’t want us to feel rushed with this conference, Bobby has many areas he is excelling in and some that if we work together could turn into his strengths also, can we work out another time next week to visit?” </a:t>
            </a:r>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a:t>
            </a:r>
            <a:r>
              <a:rPr lang="en-US" baseline="0" dirty="0" smtClean="0"/>
              <a:t> listen.  Listen, listen, listen.  Show your appreciation for the parent’s expertise, they come to you with knowledge and skills that will assist you in teaching the student.  Don’t ask yes or no questions, and make sure you give parents time to process their answers.  Sometimes it might take a minute or two for them to process before answering you.  Try saying things like “You know Bobby better than anyone.  What can I do to support him?  How do you feel about his progress this year?”  </a:t>
            </a:r>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a:t>
            </a:r>
            <a:r>
              <a:rPr lang="en-US" baseline="0" dirty="0" smtClean="0"/>
              <a:t> slow down!  Take your time!  Remember, conferences should be a time to have a conversation, not for you to give a presentation. A more relaxed pace creates an atmosphere of friendly conversation.  Try using phrases like “I appreciate having this chance to talk, and if we need more time, we can arrange another meeting or a phone call.”</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take the steps</a:t>
            </a:r>
            <a:r>
              <a:rPr lang="en-US" baseline="0" dirty="0" smtClean="0"/>
              <a:t> necessary to know how to conduct a conference with an interpreter.  You should look at the parents, not at the interpreter and make sure to stop for translation after two or three sentences.  Remember, when using an interpreter you’re going to need more time to say the same thing you would without an interpreter, so don’t be afraid to allow for extra time.  Finally, make sure you provide families with information on Multilingual Educational Services they can be a valuable resource for your families.</a:t>
            </a:r>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In many cases, when parents do not show up for a conference, we instead use that time to prepare for the next conference or attend to one of the dozens of tasks on our never-ending to-do lists. But let’s think about this… if you had arranged to have lunch with a FRIEND and they did not show up, what would you do? You would call them and make plans to try again! If we fail to reconnect with families who are no-shows, we send the message that we either did not notice or do not care.  Nothing could be farther from the truth! It is important that parents understand that meeting together is not optional… it is absolutely imperative!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CA513E7-028C-4C28-B450-26FE162C85D2}"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a school, we spend a lot of time worrying about the logistics—how we’re going to set up the room, what days will we have conferences, if we’ll need interpreters, etc.  All of these things are very important, however—we sometimes fail to dedicate an equal amount of time to talking about training and planning for the actual conference itself.</a:t>
            </a:r>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Effective Parent Teacher conferences can do many things, think of the benefits from just one of these:</a:t>
            </a:r>
          </a:p>
          <a:p>
            <a:pPr lvl="0"/>
            <a:r>
              <a:rPr lang="en-US" sz="1200" kern="1200" dirty="0" smtClean="0">
                <a:solidFill>
                  <a:schemeClr val="tx1"/>
                </a:solidFill>
                <a:latin typeface="+mn-lt"/>
                <a:ea typeface="+mn-ea"/>
                <a:cs typeface="+mn-cs"/>
              </a:rPr>
              <a:t>Share specific academic goals and progress</a:t>
            </a:r>
          </a:p>
          <a:p>
            <a:pPr lvl="0"/>
            <a:r>
              <a:rPr lang="en-US" sz="1200" kern="1200" dirty="0" smtClean="0">
                <a:solidFill>
                  <a:schemeClr val="tx1"/>
                </a:solidFill>
                <a:latin typeface="+mn-lt"/>
                <a:ea typeface="+mn-ea"/>
                <a:cs typeface="+mn-cs"/>
              </a:rPr>
              <a:t>Honor the parent ‘s role</a:t>
            </a:r>
          </a:p>
          <a:p>
            <a:pPr lvl="0"/>
            <a:r>
              <a:rPr lang="en-US" sz="1200" kern="1200" dirty="0" smtClean="0">
                <a:solidFill>
                  <a:schemeClr val="tx1"/>
                </a:solidFill>
                <a:latin typeface="+mn-lt"/>
                <a:ea typeface="+mn-ea"/>
                <a:cs typeface="+mn-cs"/>
              </a:rPr>
              <a:t>Establish a plan for ongoing communication</a:t>
            </a:r>
          </a:p>
          <a:p>
            <a:pPr lvl="0"/>
            <a:r>
              <a:rPr lang="en-US" sz="1200" kern="1200" dirty="0" smtClean="0">
                <a:solidFill>
                  <a:schemeClr val="tx1"/>
                </a:solidFill>
                <a:latin typeface="+mn-lt"/>
                <a:ea typeface="+mn-ea"/>
                <a:cs typeface="+mn-cs"/>
              </a:rPr>
              <a:t>Strengthen the bonds between home and school</a:t>
            </a:r>
          </a:p>
          <a:p>
            <a:pPr lvl="0"/>
            <a:r>
              <a:rPr lang="en-US" sz="1200" kern="1200" dirty="0" smtClean="0">
                <a:solidFill>
                  <a:schemeClr val="tx1"/>
                </a:solidFill>
                <a:latin typeface="+mn-lt"/>
                <a:ea typeface="+mn-ea"/>
                <a:cs typeface="+mn-cs"/>
              </a:rPr>
              <a:t>Empower parents to help their child succeed</a:t>
            </a:r>
          </a:p>
          <a:p>
            <a:r>
              <a:rPr lang="en-US" sz="1200" kern="1200" dirty="0" smtClean="0">
                <a:solidFill>
                  <a:schemeClr val="tx1"/>
                </a:solidFill>
                <a:latin typeface="+mn-lt"/>
                <a:ea typeface="+mn-ea"/>
                <a:cs typeface="+mn-cs"/>
              </a:rPr>
              <a:t>To help you with connect with your families at conferences, we’ve compiled some different resources and tools that we’d like to share with you.  Some of you may already have similar items; some of our newer teachers may not.  These are resources that if used will help conduct effective parent teacher conferences.  (PROVIDE STAFF WITH RESOURCES AND TOOLS FROM THE PARENT TEACHER CONFERENCE RESOURCE CD INCLUDED IN THE TRAINING MANUEL)</a:t>
            </a: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Presentation Notes:</a:t>
            </a:r>
          </a:p>
          <a:p>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Why is that?  Why do you think we don’t spend time talking about the actual conference?</a:t>
            </a:r>
          </a:p>
          <a:p>
            <a:r>
              <a:rPr lang="en-US" dirty="0" smtClean="0"/>
              <a:t>(ASK</a:t>
            </a:r>
            <a:r>
              <a:rPr lang="en-US" baseline="0" dirty="0" smtClean="0"/>
              <a:t> GROUP TO SHARE OUT IDEAS, SCRIBE IF APPLICABLE)</a:t>
            </a:r>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p>
        </p:txBody>
      </p:sp>
      <p:sp>
        <p:nvSpPr>
          <p:cNvPr id="4" name="Slide Number Placeholder 3"/>
          <p:cNvSpPr>
            <a:spLocks noGrp="1"/>
          </p:cNvSpPr>
          <p:nvPr>
            <p:ph type="sldNum" sz="quarter" idx="10"/>
          </p:nvPr>
        </p:nvSpPr>
        <p:spPr/>
        <p:txBody>
          <a:bodyPr/>
          <a:lstStyle/>
          <a:p>
            <a:fld id="{0CA513E7-028C-4C28-B450-26FE162C85D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know that conferences are one of the best times for these two people, a teacher and a parent, two people that truly care about a child to get together and talk exclusively about him and how he is doing in school academically, behaviorally, and socially.</a:t>
            </a:r>
          </a:p>
          <a:p>
            <a:endParaRPr lang="en-US" baseline="0" dirty="0" smtClean="0"/>
          </a:p>
          <a:p>
            <a:endParaRPr lang="en-US" baseline="0" dirty="0" smtClean="0"/>
          </a:p>
          <a:p>
            <a:endParaRPr lang="en-US" baseline="0" dirty="0" smtClean="0"/>
          </a:p>
          <a:p>
            <a:endParaRPr lang="en-US" baseline="0" dirty="0" smtClean="0"/>
          </a:p>
          <a:p>
            <a:r>
              <a:rPr lang="en-US" baseline="0" dirty="0" smtClean="0"/>
              <a:t>Presentation Notes:</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That’s what a conference should be:  Its</a:t>
            </a:r>
            <a:r>
              <a:rPr lang="en-US" baseline="0" dirty="0" smtClean="0"/>
              <a:t> an opportunity for communication and collaboration between these perfectly nice people.</a:t>
            </a:r>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0CA513E7-028C-4C28-B450-26FE162C85D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are these two</a:t>
            </a:r>
            <a:r>
              <a:rPr lang="en-US" baseline="0" dirty="0" smtClean="0"/>
              <a:t> people thinking?  “Ugh”.  Both of them are uncertain.  What is this conference going to be like?  What am I going to hear about Bobby?  What am I going to say about Bobby?  W</a:t>
            </a:r>
            <a:r>
              <a:rPr lang="en-US" dirty="0" smtClean="0"/>
              <a:t>hat</a:t>
            </a:r>
            <a:r>
              <a:rPr lang="en-US" baseline="0" dirty="0" smtClean="0"/>
              <a:t> we know conferences </a:t>
            </a:r>
            <a:r>
              <a:rPr lang="en-US" i="1" baseline="0" dirty="0" smtClean="0"/>
              <a:t>should</a:t>
            </a:r>
            <a:r>
              <a:rPr lang="en-US" baseline="0" dirty="0" smtClean="0"/>
              <a:t> be and what they end up actually being are on both ends of the spectrum. The result isn’t nearly as effective (or enjoyable!) as it could be.</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all starts with one or both parties being disconnected.</a:t>
            </a:r>
            <a:r>
              <a:rPr lang="en-US" baseline="0" dirty="0" smtClean="0"/>
              <a:t>  Why do you think parents might be disconnected?</a:t>
            </a:r>
          </a:p>
          <a:p>
            <a:r>
              <a:rPr lang="en-US" baseline="0" dirty="0" smtClean="0"/>
              <a:t>(ALLOW FOR DISCUSSION – SOME POSSIBLE ANSWERS COULD BE PREVIOUS BAD EXPERIENCES, NOT FEELING LIKE THEY OR THEIR OPINIONS ARE VALUED, ETC.  IF APPLICABLE, SCRIBE ANSWERS).</a:t>
            </a:r>
          </a:p>
          <a:p>
            <a:endParaRPr lang="en-US" baseline="0" dirty="0" smtClean="0"/>
          </a:p>
          <a:p>
            <a:r>
              <a:rPr lang="en-US" baseline="0" dirty="0" smtClean="0"/>
              <a:t>What about staff?  As staff are we ever disconnected?  Why?</a:t>
            </a:r>
          </a:p>
          <a:p>
            <a:pPr defTabSz="931774"/>
            <a:r>
              <a:rPr lang="en-US" baseline="0" dirty="0" smtClean="0"/>
              <a:t>(ALLOW FOR DISCUSSION – SOME POSSIBLE ANSWERS COULD BE PREVIOUS BAD EXPERIENCES, NOT FEELING LIKE THEY OR THEIR OPINIONS ARE VALUED, ETC.  IF APPLICABLE, SCRIBE ANSWERS).</a:t>
            </a:r>
          </a:p>
          <a:p>
            <a:endParaRPr lang="en-US" dirty="0" smtClean="0"/>
          </a:p>
        </p:txBody>
      </p:sp>
      <p:sp>
        <p:nvSpPr>
          <p:cNvPr id="4" name="Slide Number Placeholder 3"/>
          <p:cNvSpPr>
            <a:spLocks noGrp="1"/>
          </p:cNvSpPr>
          <p:nvPr>
            <p:ph type="sldNum" sz="quarter" idx="10"/>
          </p:nvPr>
        </p:nvSpPr>
        <p:spPr/>
        <p:txBody>
          <a:bodyPr/>
          <a:lstStyle/>
          <a:p>
            <a:fld id="{0CA513E7-028C-4C28-B450-26FE162C85D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So-lets break this down—lets take a look at what research says</a:t>
            </a:r>
            <a:r>
              <a:rPr lang="en-US" baseline="0" dirty="0" smtClean="0"/>
              <a:t> about what’s going on in our minds during conferences.</a:t>
            </a:r>
          </a:p>
          <a:p>
            <a:endParaRPr lang="en-US" baseline="0" dirty="0" smtClean="0"/>
          </a:p>
          <a:p>
            <a:r>
              <a:rPr lang="en-US" baseline="0" dirty="0" smtClean="0"/>
              <a:t>I want you to imagine you’re driving home on your last night of conferences.  On the sticky notes at your table, write down 2 adjectives that describe how you feel.</a:t>
            </a:r>
          </a:p>
          <a:p>
            <a:r>
              <a:rPr lang="en-US" baseline="0" dirty="0" smtClean="0"/>
              <a:t>(ALLOW PARTICIPANTS  TIME TO WRITE DOWN THEIR ADJECTIVES ON THEIR STICKY NOTES.  ASK THE GROUP TO THEN BRING THEIR STICKY NOTES UP AND ATTACH THEM TO A PIECE OF CHART PAPER.  AFTER ALL THE STICKY NOTES HAVE BEEN PLACED, READ THE ADJECTIVES OFF TO THE PARTICIPANTS.  AS YOU READ THE ADJECTIVES , ASK THE GROUP WHAT COMMON THEMES YOU HEAR.)</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Remember, these are 2 perfectly lovely people—but we’re all human, and as a teacher you might be thinking all</a:t>
            </a:r>
            <a:r>
              <a:rPr lang="en-US" baseline="0" dirty="0" smtClean="0"/>
              <a:t> these things…and mom might be walking through the door with similar feelings.  You’re exhausted after an evening of conferences, and mom is tired after working all day, chasing kids, etc.</a:t>
            </a:r>
            <a:endParaRPr lang="en-US" dirty="0"/>
          </a:p>
        </p:txBody>
      </p:sp>
      <p:sp>
        <p:nvSpPr>
          <p:cNvPr id="4" name="Slide Number Placeholder 3"/>
          <p:cNvSpPr>
            <a:spLocks noGrp="1"/>
          </p:cNvSpPr>
          <p:nvPr>
            <p:ph type="sldNum" sz="quarter" idx="10"/>
          </p:nvPr>
        </p:nvSpPr>
        <p:spPr/>
        <p:txBody>
          <a:bodyPr/>
          <a:lstStyle/>
          <a:p>
            <a:fld id="{0CA513E7-028C-4C28-B450-26FE162C85D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DE552E-B263-45E6-AFA7-CF065A03782D}" type="datetime1">
              <a:rPr lang="en-US" smtClean="0"/>
              <a:pPr/>
              <a:t>5/20/2011</a:t>
            </a:fld>
            <a:endParaRPr lang="en-US"/>
          </a:p>
        </p:txBody>
      </p:sp>
      <p:sp>
        <p:nvSpPr>
          <p:cNvPr id="5" name="Footer Placeholder 4"/>
          <p:cNvSpPr>
            <a:spLocks noGrp="1"/>
          </p:cNvSpPr>
          <p:nvPr>
            <p:ph type="ftr" sz="quarter" idx="11"/>
          </p:nvPr>
        </p:nvSpPr>
        <p:spPr/>
        <p:txBody>
          <a:bodyPr/>
          <a:lstStyle/>
          <a:p>
            <a:r>
              <a:rPr lang="en-US" smtClean="0"/>
              <a:t>Parent Teacher Conferences: Can We Talk?</a:t>
            </a:r>
            <a:endParaRPr lang="en-US"/>
          </a:p>
        </p:txBody>
      </p:sp>
      <p:sp>
        <p:nvSpPr>
          <p:cNvPr id="6" name="Slide Number Placeholder 5"/>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6F04F5-6D8C-4B05-B130-EB74CE19112F}" type="datetime1">
              <a:rPr lang="en-US" smtClean="0"/>
              <a:pPr/>
              <a:t>5/20/2011</a:t>
            </a:fld>
            <a:endParaRPr lang="en-US"/>
          </a:p>
        </p:txBody>
      </p:sp>
      <p:sp>
        <p:nvSpPr>
          <p:cNvPr id="5" name="Footer Placeholder 4"/>
          <p:cNvSpPr>
            <a:spLocks noGrp="1"/>
          </p:cNvSpPr>
          <p:nvPr>
            <p:ph type="ftr" sz="quarter" idx="11"/>
          </p:nvPr>
        </p:nvSpPr>
        <p:spPr/>
        <p:txBody>
          <a:bodyPr/>
          <a:lstStyle/>
          <a:p>
            <a:r>
              <a:rPr lang="en-US" smtClean="0"/>
              <a:t>Parent Teacher Conferences: Can We Talk?</a:t>
            </a:r>
            <a:endParaRPr lang="en-US"/>
          </a:p>
        </p:txBody>
      </p:sp>
      <p:sp>
        <p:nvSpPr>
          <p:cNvPr id="6" name="Slide Number Placeholder 5"/>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12F671-99DF-4950-9787-50733AF6050E}" type="datetime1">
              <a:rPr lang="en-US" smtClean="0"/>
              <a:pPr/>
              <a:t>5/20/2011</a:t>
            </a:fld>
            <a:endParaRPr lang="en-US"/>
          </a:p>
        </p:txBody>
      </p:sp>
      <p:sp>
        <p:nvSpPr>
          <p:cNvPr id="5" name="Footer Placeholder 4"/>
          <p:cNvSpPr>
            <a:spLocks noGrp="1"/>
          </p:cNvSpPr>
          <p:nvPr>
            <p:ph type="ftr" sz="quarter" idx="11"/>
          </p:nvPr>
        </p:nvSpPr>
        <p:spPr/>
        <p:txBody>
          <a:bodyPr/>
          <a:lstStyle/>
          <a:p>
            <a:r>
              <a:rPr lang="en-US" smtClean="0"/>
              <a:t>Parent Teacher Conferences: Can We Talk?</a:t>
            </a:r>
            <a:endParaRPr lang="en-US"/>
          </a:p>
        </p:txBody>
      </p:sp>
      <p:sp>
        <p:nvSpPr>
          <p:cNvPr id="6" name="Slide Number Placeholder 5"/>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49D1A4-AFAD-433F-BAE3-3CC4925267B7}" type="datetime1">
              <a:rPr lang="en-US" smtClean="0"/>
              <a:pPr/>
              <a:t>5/20/2011</a:t>
            </a:fld>
            <a:endParaRPr lang="en-US"/>
          </a:p>
        </p:txBody>
      </p:sp>
      <p:sp>
        <p:nvSpPr>
          <p:cNvPr id="5" name="Footer Placeholder 4"/>
          <p:cNvSpPr>
            <a:spLocks noGrp="1"/>
          </p:cNvSpPr>
          <p:nvPr>
            <p:ph type="ftr" sz="quarter" idx="11"/>
          </p:nvPr>
        </p:nvSpPr>
        <p:spPr/>
        <p:txBody>
          <a:bodyPr/>
          <a:lstStyle/>
          <a:p>
            <a:r>
              <a:rPr lang="en-US" smtClean="0"/>
              <a:t>Parent Teacher Conferences: Can We Talk?</a:t>
            </a:r>
            <a:endParaRPr lang="en-US"/>
          </a:p>
        </p:txBody>
      </p:sp>
      <p:sp>
        <p:nvSpPr>
          <p:cNvPr id="6" name="Slide Number Placeholder 5"/>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C5D536-C650-4C72-8431-6DDFBB8DC1E9}" type="datetime1">
              <a:rPr lang="en-US" smtClean="0"/>
              <a:pPr/>
              <a:t>5/20/2011</a:t>
            </a:fld>
            <a:endParaRPr lang="en-US"/>
          </a:p>
        </p:txBody>
      </p:sp>
      <p:sp>
        <p:nvSpPr>
          <p:cNvPr id="5" name="Footer Placeholder 4"/>
          <p:cNvSpPr>
            <a:spLocks noGrp="1"/>
          </p:cNvSpPr>
          <p:nvPr>
            <p:ph type="ftr" sz="quarter" idx="11"/>
          </p:nvPr>
        </p:nvSpPr>
        <p:spPr/>
        <p:txBody>
          <a:bodyPr/>
          <a:lstStyle/>
          <a:p>
            <a:r>
              <a:rPr lang="en-US" smtClean="0"/>
              <a:t>Parent Teacher Conferences: Can We Talk?</a:t>
            </a:r>
            <a:endParaRPr lang="en-US"/>
          </a:p>
        </p:txBody>
      </p:sp>
      <p:sp>
        <p:nvSpPr>
          <p:cNvPr id="6" name="Slide Number Placeholder 5"/>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1DBDD7-EE4B-481E-8304-16F7EB1BD11D}" type="datetime1">
              <a:rPr lang="en-US" smtClean="0"/>
              <a:pPr/>
              <a:t>5/20/2011</a:t>
            </a:fld>
            <a:endParaRPr lang="en-US"/>
          </a:p>
        </p:txBody>
      </p:sp>
      <p:sp>
        <p:nvSpPr>
          <p:cNvPr id="6" name="Footer Placeholder 5"/>
          <p:cNvSpPr>
            <a:spLocks noGrp="1"/>
          </p:cNvSpPr>
          <p:nvPr>
            <p:ph type="ftr" sz="quarter" idx="11"/>
          </p:nvPr>
        </p:nvSpPr>
        <p:spPr/>
        <p:txBody>
          <a:bodyPr/>
          <a:lstStyle/>
          <a:p>
            <a:r>
              <a:rPr lang="en-US" smtClean="0"/>
              <a:t>Parent Teacher Conferences: Can We Talk?</a:t>
            </a:r>
            <a:endParaRPr lang="en-US"/>
          </a:p>
        </p:txBody>
      </p:sp>
      <p:sp>
        <p:nvSpPr>
          <p:cNvPr id="7" name="Slide Number Placeholder 6"/>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96D113-6C0B-473E-A68F-84928D4F2922}" type="datetime1">
              <a:rPr lang="en-US" smtClean="0"/>
              <a:pPr/>
              <a:t>5/20/2011</a:t>
            </a:fld>
            <a:endParaRPr lang="en-US"/>
          </a:p>
        </p:txBody>
      </p:sp>
      <p:sp>
        <p:nvSpPr>
          <p:cNvPr id="8" name="Footer Placeholder 7"/>
          <p:cNvSpPr>
            <a:spLocks noGrp="1"/>
          </p:cNvSpPr>
          <p:nvPr>
            <p:ph type="ftr" sz="quarter" idx="11"/>
          </p:nvPr>
        </p:nvSpPr>
        <p:spPr/>
        <p:txBody>
          <a:bodyPr/>
          <a:lstStyle/>
          <a:p>
            <a:r>
              <a:rPr lang="en-US" smtClean="0"/>
              <a:t>Parent Teacher Conferences: Can We Talk?</a:t>
            </a:r>
            <a:endParaRPr lang="en-US"/>
          </a:p>
        </p:txBody>
      </p:sp>
      <p:sp>
        <p:nvSpPr>
          <p:cNvPr id="9" name="Slide Number Placeholder 8"/>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451EA2-F897-4CC7-9EEF-E58FAABAC6B8}" type="datetime1">
              <a:rPr lang="en-US" smtClean="0"/>
              <a:pPr/>
              <a:t>5/20/2011</a:t>
            </a:fld>
            <a:endParaRPr lang="en-US"/>
          </a:p>
        </p:txBody>
      </p:sp>
      <p:sp>
        <p:nvSpPr>
          <p:cNvPr id="4" name="Footer Placeholder 3"/>
          <p:cNvSpPr>
            <a:spLocks noGrp="1"/>
          </p:cNvSpPr>
          <p:nvPr>
            <p:ph type="ftr" sz="quarter" idx="11"/>
          </p:nvPr>
        </p:nvSpPr>
        <p:spPr/>
        <p:txBody>
          <a:bodyPr/>
          <a:lstStyle/>
          <a:p>
            <a:r>
              <a:rPr lang="en-US" smtClean="0"/>
              <a:t>Parent Teacher Conferences: Can We Talk?</a:t>
            </a:r>
            <a:endParaRPr lang="en-US"/>
          </a:p>
        </p:txBody>
      </p:sp>
      <p:sp>
        <p:nvSpPr>
          <p:cNvPr id="5" name="Slide Number Placeholder 4"/>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2E076D-9708-438B-8F75-40EABF57FDF2}" type="datetime1">
              <a:rPr lang="en-US" smtClean="0"/>
              <a:pPr/>
              <a:t>5/20/2011</a:t>
            </a:fld>
            <a:endParaRPr lang="en-US"/>
          </a:p>
        </p:txBody>
      </p:sp>
      <p:sp>
        <p:nvSpPr>
          <p:cNvPr id="3" name="Footer Placeholder 2"/>
          <p:cNvSpPr>
            <a:spLocks noGrp="1"/>
          </p:cNvSpPr>
          <p:nvPr>
            <p:ph type="ftr" sz="quarter" idx="11"/>
          </p:nvPr>
        </p:nvSpPr>
        <p:spPr/>
        <p:txBody>
          <a:bodyPr/>
          <a:lstStyle/>
          <a:p>
            <a:r>
              <a:rPr lang="en-US" smtClean="0"/>
              <a:t>Parent Teacher Conferences: Can We Talk?</a:t>
            </a:r>
            <a:endParaRPr lang="en-US"/>
          </a:p>
        </p:txBody>
      </p:sp>
      <p:sp>
        <p:nvSpPr>
          <p:cNvPr id="4" name="Slide Number Placeholder 3"/>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88182-764A-4D2D-8E70-F1E6599E0E78}" type="datetime1">
              <a:rPr lang="en-US" smtClean="0"/>
              <a:pPr/>
              <a:t>5/20/2011</a:t>
            </a:fld>
            <a:endParaRPr lang="en-US"/>
          </a:p>
        </p:txBody>
      </p:sp>
      <p:sp>
        <p:nvSpPr>
          <p:cNvPr id="6" name="Footer Placeholder 5"/>
          <p:cNvSpPr>
            <a:spLocks noGrp="1"/>
          </p:cNvSpPr>
          <p:nvPr>
            <p:ph type="ftr" sz="quarter" idx="11"/>
          </p:nvPr>
        </p:nvSpPr>
        <p:spPr/>
        <p:txBody>
          <a:bodyPr/>
          <a:lstStyle/>
          <a:p>
            <a:r>
              <a:rPr lang="en-US" smtClean="0"/>
              <a:t>Parent Teacher Conferences: Can We Talk?</a:t>
            </a:r>
            <a:endParaRPr lang="en-US"/>
          </a:p>
        </p:txBody>
      </p:sp>
      <p:sp>
        <p:nvSpPr>
          <p:cNvPr id="7" name="Slide Number Placeholder 6"/>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5A9371-7330-4985-BF52-0FBF38D89D73}" type="datetime1">
              <a:rPr lang="en-US" smtClean="0"/>
              <a:pPr/>
              <a:t>5/20/2011</a:t>
            </a:fld>
            <a:endParaRPr lang="en-US"/>
          </a:p>
        </p:txBody>
      </p:sp>
      <p:sp>
        <p:nvSpPr>
          <p:cNvPr id="6" name="Footer Placeholder 5"/>
          <p:cNvSpPr>
            <a:spLocks noGrp="1"/>
          </p:cNvSpPr>
          <p:nvPr>
            <p:ph type="ftr" sz="quarter" idx="11"/>
          </p:nvPr>
        </p:nvSpPr>
        <p:spPr/>
        <p:txBody>
          <a:bodyPr/>
          <a:lstStyle/>
          <a:p>
            <a:r>
              <a:rPr lang="en-US" smtClean="0"/>
              <a:t>Parent Teacher Conferences: Can We Talk?</a:t>
            </a:r>
            <a:endParaRPr lang="en-US"/>
          </a:p>
        </p:txBody>
      </p:sp>
      <p:sp>
        <p:nvSpPr>
          <p:cNvPr id="7" name="Slide Number Placeholder 6"/>
          <p:cNvSpPr>
            <a:spLocks noGrp="1"/>
          </p:cNvSpPr>
          <p:nvPr>
            <p:ph type="sldNum" sz="quarter" idx="12"/>
          </p:nvPr>
        </p:nvSpPr>
        <p:spPr/>
        <p:txBody>
          <a:bodyPr/>
          <a:lstStyle/>
          <a:p>
            <a:fld id="{973229D5-3681-4D9E-B329-BE020E7C432B}" type="slidenum">
              <a:rPr lang="en-US" smtClean="0"/>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99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92CD55-BE54-4423-B1A2-EA470E4DFB4C}" type="datetime1">
              <a:rPr lang="en-US" smtClean="0"/>
              <a:pPr/>
              <a:t>5/20/2011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Parent Teacher Conferences: Can We Talk?</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3229D5-3681-4D9E-B329-BE020E7C43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www.life.com/image/200526527-001"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hyperlink" Target="http://www.life.com/image/200526529-001"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conferencesbest.JPG"/>
          <p:cNvPicPr>
            <a:picLocks noChangeAspect="1"/>
          </p:cNvPicPr>
          <p:nvPr/>
        </p:nvPicPr>
        <p:blipFill>
          <a:blip r:embed="rId3">
            <a:grayscl/>
          </a:blip>
          <a:srcRect l="10029" t="16887" r="7461" b="13507"/>
          <a:stretch>
            <a:fillRect/>
          </a:stretch>
        </p:blipFill>
        <p:spPr>
          <a:xfrm>
            <a:off x="0" y="228600"/>
            <a:ext cx="9144000" cy="6248401"/>
          </a:xfrm>
          <a:prstGeom prst="rect">
            <a:avLst/>
          </a:prstGeom>
          <a:ln>
            <a:noFill/>
          </a:ln>
          <a:effectLst/>
        </p:spPr>
      </p:pic>
      <p:sp>
        <p:nvSpPr>
          <p:cNvPr id="10" name="TextBox 9"/>
          <p:cNvSpPr txBox="1"/>
          <p:nvPr/>
        </p:nvSpPr>
        <p:spPr>
          <a:xfrm>
            <a:off x="0" y="4038600"/>
            <a:ext cx="9144000" cy="1754326"/>
          </a:xfrm>
          <a:prstGeom prst="rect">
            <a:avLst/>
          </a:prstGeom>
          <a:solidFill>
            <a:schemeClr val="accent1">
              <a:lumMod val="50000"/>
            </a:schemeClr>
          </a:solidFill>
          <a:effectLst/>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en-US" sz="3600" cap="all" dirty="0" smtClean="0">
                <a:ln>
                  <a:solidFill>
                    <a:schemeClr val="bg1"/>
                  </a:solidFill>
                </a:ln>
                <a:solidFill>
                  <a:schemeClr val="bg1"/>
                </a:solidFill>
                <a:effectLst>
                  <a:outerShdw blurRad="38100" dist="38100" dir="2700000" algn="tl">
                    <a:srgbClr val="000000">
                      <a:alpha val="43137"/>
                    </a:srgbClr>
                  </a:outerShdw>
                </a:effectLst>
                <a:latin typeface="Century Gothic" pitchFamily="34" charset="0"/>
              </a:rPr>
              <a:t>Parent </a:t>
            </a:r>
          </a:p>
          <a:p>
            <a:r>
              <a:rPr lang="en-US" sz="3600" cap="all" dirty="0" smtClean="0">
                <a:ln>
                  <a:solidFill>
                    <a:schemeClr val="bg1"/>
                  </a:solidFill>
                </a:ln>
                <a:solidFill>
                  <a:schemeClr val="bg1"/>
                </a:solidFill>
                <a:effectLst>
                  <a:outerShdw blurRad="38100" dist="38100" dir="2700000" algn="tl">
                    <a:srgbClr val="000000">
                      <a:alpha val="43137"/>
                    </a:srgbClr>
                  </a:outerShdw>
                </a:effectLst>
                <a:latin typeface="Century Gothic" pitchFamily="34" charset="0"/>
              </a:rPr>
              <a:t>Teacher </a:t>
            </a:r>
          </a:p>
          <a:p>
            <a:r>
              <a:rPr lang="en-US" sz="3600" cap="all" dirty="0" smtClean="0">
                <a:ln>
                  <a:solidFill>
                    <a:schemeClr val="bg1"/>
                  </a:solidFill>
                </a:ln>
                <a:solidFill>
                  <a:schemeClr val="bg1"/>
                </a:solidFill>
                <a:effectLst>
                  <a:outerShdw blurRad="38100" dist="38100" dir="2700000" algn="tl">
                    <a:srgbClr val="000000">
                      <a:alpha val="43137"/>
                    </a:srgbClr>
                  </a:outerShdw>
                </a:effectLst>
                <a:latin typeface="Century Gothic" pitchFamily="34" charset="0"/>
              </a:rPr>
              <a:t>Conferences</a:t>
            </a:r>
            <a:endParaRPr lang="en-US" sz="3600" cap="all" dirty="0">
              <a:ln>
                <a:solidFill>
                  <a:schemeClr val="bg1"/>
                </a:solidFill>
              </a:ln>
              <a:solidFill>
                <a:schemeClr val="bg1"/>
              </a:solidFill>
              <a:effectLst>
                <a:outerShdw blurRad="38100" dist="38100" dir="2700000" algn="tl">
                  <a:srgbClr val="000000">
                    <a:alpha val="43137"/>
                  </a:srgbClr>
                </a:outerShdw>
              </a:effectLst>
              <a:latin typeface="Century Gothic" pitchFamily="34" charset="0"/>
            </a:endParaRPr>
          </a:p>
        </p:txBody>
      </p:sp>
      <p:sp>
        <p:nvSpPr>
          <p:cNvPr id="19" name="TextBox 18"/>
          <p:cNvSpPr txBox="1"/>
          <p:nvPr/>
        </p:nvSpPr>
        <p:spPr>
          <a:xfrm>
            <a:off x="0" y="3886200"/>
            <a:ext cx="8991600" cy="1938992"/>
          </a:xfrm>
          <a:prstGeom prst="rect">
            <a:avLst/>
          </a:prstGeom>
          <a:noFill/>
        </p:spPr>
        <p:txBody>
          <a:bodyPr wrap="square" rtlCol="0">
            <a:spAutoFit/>
          </a:bodyPr>
          <a:lstStyle/>
          <a:p>
            <a:pPr algn="r"/>
            <a:r>
              <a:rPr lang="en-US" sz="6000" b="1" dirty="0" smtClean="0">
                <a:ln w="10541" cmpd="sng">
                  <a:solidFill>
                    <a:schemeClr val="tx2">
                      <a:lumMod val="50000"/>
                    </a:schemeClr>
                  </a:solidFill>
                  <a:prstDash val="solid"/>
                </a:ln>
                <a:solidFill>
                  <a:schemeClr val="bg2"/>
                </a:solidFill>
                <a:effectLst>
                  <a:outerShdw blurRad="50800" dist="38100" dir="5400000" algn="t" rotWithShape="0">
                    <a:prstClr val="black">
                      <a:alpha val="40000"/>
                    </a:prstClr>
                  </a:outerShdw>
                </a:effectLst>
                <a:latin typeface="Arial Rounded MT Bold" pitchFamily="34" charset="0"/>
              </a:rPr>
              <a:t>Conversations </a:t>
            </a:r>
            <a:r>
              <a:rPr lang="en-US" sz="6000" b="1" i="1" spc="-150" dirty="0" smtClean="0">
                <a:ln w="10541" cmpd="sng">
                  <a:solidFill>
                    <a:schemeClr val="tx2">
                      <a:lumMod val="50000"/>
                    </a:schemeClr>
                  </a:solidFill>
                  <a:prstDash val="solid"/>
                </a:ln>
                <a:solidFill>
                  <a:schemeClr val="bg2"/>
                </a:solidFill>
                <a:effectLst>
                  <a:outerShdw blurRad="50800" dist="38100" dir="5400000" algn="t" rotWithShape="0">
                    <a:prstClr val="black">
                      <a:alpha val="40000"/>
                    </a:prstClr>
                  </a:outerShdw>
                </a:effectLst>
                <a:latin typeface="Arial Rounded MT Bold" pitchFamily="34" charset="0"/>
              </a:rPr>
              <a:t>Not</a:t>
            </a:r>
            <a:r>
              <a:rPr lang="en-US" sz="6000" b="1" i="1" dirty="0" smtClean="0">
                <a:ln w="10541" cmpd="sng">
                  <a:solidFill>
                    <a:schemeClr val="tx2">
                      <a:lumMod val="50000"/>
                    </a:schemeClr>
                  </a:solidFill>
                  <a:prstDash val="solid"/>
                </a:ln>
                <a:solidFill>
                  <a:schemeClr val="bg2"/>
                </a:solidFill>
                <a:effectLst>
                  <a:outerShdw blurRad="50800" dist="38100" dir="5400000" algn="t" rotWithShape="0">
                    <a:prstClr val="black">
                      <a:alpha val="40000"/>
                    </a:prstClr>
                  </a:outerShdw>
                </a:effectLst>
                <a:latin typeface="Arial Rounded MT Bold" pitchFamily="34" charset="0"/>
              </a:rPr>
              <a:t> </a:t>
            </a:r>
            <a:r>
              <a:rPr lang="en-US" sz="6000" b="1" dirty="0" smtClean="0">
                <a:ln w="10541" cmpd="sng">
                  <a:solidFill>
                    <a:schemeClr val="tx2">
                      <a:lumMod val="50000"/>
                    </a:schemeClr>
                  </a:solidFill>
                  <a:prstDash val="solid"/>
                </a:ln>
                <a:solidFill>
                  <a:schemeClr val="bg2"/>
                </a:solidFill>
                <a:effectLst>
                  <a:outerShdw blurRad="50800" dist="38100" dir="5400000" algn="t" rotWithShape="0">
                    <a:prstClr val="black">
                      <a:alpha val="40000"/>
                    </a:prstClr>
                  </a:outerShdw>
                </a:effectLst>
                <a:latin typeface="Arial Rounded MT Bold" pitchFamily="34" charset="0"/>
              </a:rPr>
              <a:t>Presentations</a:t>
            </a:r>
            <a:endParaRPr lang="en-US" sz="6000" b="1" dirty="0">
              <a:ln w="10541" cmpd="sng">
                <a:solidFill>
                  <a:schemeClr val="tx2">
                    <a:lumMod val="50000"/>
                  </a:schemeClr>
                </a:solidFill>
                <a:prstDash val="solid"/>
              </a:ln>
              <a:solidFill>
                <a:schemeClr val="bg2"/>
              </a:solidFill>
              <a:effectLst>
                <a:outerShdw blurRad="50800" dist="38100" dir="5400000" algn="t" rotWithShape="0">
                  <a:prstClr val="black">
                    <a:alpha val="40000"/>
                  </a:prstClr>
                </a:outerShdw>
              </a:effectLst>
              <a:latin typeface="Arial Rounded MT Bold"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eacher nice.jpg"/>
          <p:cNvPicPr>
            <a:picLocks noChangeAspect="1"/>
          </p:cNvPicPr>
          <p:nvPr/>
        </p:nvPicPr>
        <p:blipFill>
          <a:blip r:embed="rId3" cstate="print"/>
          <a:srcRect r="30239"/>
          <a:stretch>
            <a:fillRect/>
          </a:stretch>
        </p:blipFill>
        <p:spPr>
          <a:xfrm>
            <a:off x="0" y="0"/>
            <a:ext cx="3200400" cy="6858000"/>
          </a:xfrm>
          <a:prstGeom prst="rect">
            <a:avLst/>
          </a:prstGeom>
        </p:spPr>
      </p:pic>
      <p:sp>
        <p:nvSpPr>
          <p:cNvPr id="11" name="TextBox 10"/>
          <p:cNvSpPr txBox="1"/>
          <p:nvPr/>
        </p:nvSpPr>
        <p:spPr>
          <a:xfrm>
            <a:off x="4343400" y="1705143"/>
            <a:ext cx="4800600" cy="2862322"/>
          </a:xfrm>
          <a:prstGeom prst="rect">
            <a:avLst/>
          </a:prstGeom>
          <a:noFill/>
        </p:spPr>
        <p:txBody>
          <a:bodyPr wrap="square" rtlCol="0">
            <a:spAutoFit/>
          </a:bodyPr>
          <a:lstStyle/>
          <a:p>
            <a:pPr>
              <a:lnSpc>
                <a:spcPct val="150000"/>
              </a:lnSpc>
            </a:pPr>
            <a:r>
              <a:rPr lang="en-US" sz="2400" b="1" i="1" dirty="0" smtClean="0">
                <a:solidFill>
                  <a:srgbClr val="CCFFCC"/>
                </a:solidFill>
              </a:rPr>
              <a:t>Behavior</a:t>
            </a:r>
          </a:p>
          <a:p>
            <a:pPr>
              <a:lnSpc>
                <a:spcPct val="150000"/>
              </a:lnSpc>
            </a:pPr>
            <a:r>
              <a:rPr lang="en-US" sz="2400" b="1" i="1" dirty="0" smtClean="0">
                <a:solidFill>
                  <a:srgbClr val="CCFFCC"/>
                </a:solidFill>
              </a:rPr>
              <a:t>Progress Report</a:t>
            </a:r>
          </a:p>
          <a:p>
            <a:pPr>
              <a:lnSpc>
                <a:spcPct val="150000"/>
              </a:lnSpc>
            </a:pPr>
            <a:r>
              <a:rPr lang="en-US" sz="2400" b="1" i="1" dirty="0" smtClean="0">
                <a:solidFill>
                  <a:srgbClr val="CCFFCC"/>
                </a:solidFill>
              </a:rPr>
              <a:t>Goal Setting</a:t>
            </a:r>
          </a:p>
          <a:p>
            <a:pPr>
              <a:lnSpc>
                <a:spcPct val="150000"/>
              </a:lnSpc>
            </a:pPr>
            <a:r>
              <a:rPr lang="en-US" sz="2400" b="1" i="1" dirty="0" smtClean="0">
                <a:solidFill>
                  <a:srgbClr val="CCFFCC"/>
                </a:solidFill>
              </a:rPr>
              <a:t>Interventions</a:t>
            </a:r>
          </a:p>
          <a:p>
            <a:pPr>
              <a:lnSpc>
                <a:spcPct val="150000"/>
              </a:lnSpc>
            </a:pPr>
            <a:r>
              <a:rPr lang="en-US" sz="2400" b="1" i="1" dirty="0" smtClean="0">
                <a:solidFill>
                  <a:srgbClr val="CCFFCC"/>
                </a:solidFill>
              </a:rPr>
              <a:t>Suggestions for parents</a:t>
            </a:r>
          </a:p>
        </p:txBody>
      </p:sp>
      <p:sp>
        <p:nvSpPr>
          <p:cNvPr id="8" name="TextBox 7"/>
          <p:cNvSpPr txBox="1"/>
          <p:nvPr/>
        </p:nvSpPr>
        <p:spPr>
          <a:xfrm>
            <a:off x="1143000" y="279737"/>
            <a:ext cx="7620000" cy="923330"/>
          </a:xfrm>
          <a:prstGeom prst="rect">
            <a:avLst/>
          </a:prstGeom>
          <a:noFill/>
        </p:spPr>
        <p:txBody>
          <a:bodyPr wrap="square" rtlCol="0">
            <a:spAutoFit/>
          </a:bodyPr>
          <a:lstStyle/>
          <a:p>
            <a:r>
              <a:rPr lang="en-US" sz="5400" b="1" dirty="0" smtClean="0">
                <a:ln>
                  <a:solidFill>
                    <a:schemeClr val="accent1">
                      <a:lumMod val="75000"/>
                    </a:schemeClr>
                  </a:solidFill>
                </a:ln>
                <a:solidFill>
                  <a:schemeClr val="accent1">
                    <a:lumMod val="75000"/>
                  </a:schemeClr>
                </a:solidFill>
                <a:latin typeface="Arial Rounded MT Bold" pitchFamily="34" charset="0"/>
              </a:rPr>
              <a:t>What’s on your mind?</a:t>
            </a:r>
            <a:endParaRPr lang="en-US" sz="5400" b="1" dirty="0">
              <a:ln>
                <a:solidFill>
                  <a:schemeClr val="accent1">
                    <a:lumMod val="75000"/>
                  </a:schemeClr>
                </a:solidFill>
              </a:ln>
              <a:solidFill>
                <a:schemeClr val="accent1">
                  <a:lumMod val="75000"/>
                </a:schemeClr>
              </a:solidFill>
              <a:latin typeface="Arial Rounded MT Bold" pitchFamily="34" charset="0"/>
            </a:endParaRPr>
          </a:p>
        </p:txBody>
      </p:sp>
      <p:sp>
        <p:nvSpPr>
          <p:cNvPr id="9" name="TextBox 8"/>
          <p:cNvSpPr txBox="1"/>
          <p:nvPr/>
        </p:nvSpPr>
        <p:spPr>
          <a:xfrm>
            <a:off x="0" y="5181600"/>
            <a:ext cx="3200400" cy="914400"/>
          </a:xfrm>
          <a:prstGeom prst="rect">
            <a:avLst/>
          </a:prstGeom>
          <a:noFill/>
        </p:spPr>
        <p:txBody>
          <a:bodyPr wrap="square" rtlCol="0">
            <a:spAutoFit/>
          </a:bodyPr>
          <a:lstStyle/>
          <a:p>
            <a:pPr>
              <a:lnSpc>
                <a:spcPct val="150000"/>
              </a:lnSpc>
            </a:pPr>
            <a:r>
              <a:rPr lang="en-US" sz="3600" b="1" dirty="0" smtClean="0">
                <a:solidFill>
                  <a:srgbClr val="00B0F0"/>
                </a:solidFill>
              </a:rPr>
              <a:t>              </a:t>
            </a:r>
            <a:r>
              <a:rPr lang="en-US" sz="3600" b="1" dirty="0" smtClean="0">
                <a:solidFill>
                  <a:srgbClr val="CCFFCC"/>
                </a:solidFill>
                <a:effectLst>
                  <a:outerShdw blurRad="38100" dist="38100" dir="2700000" algn="tl">
                    <a:srgbClr val="000000">
                      <a:alpha val="43137"/>
                    </a:srgbClr>
                  </a:outerShdw>
                </a:effectLst>
              </a:rPr>
              <a:t>Teacher</a:t>
            </a:r>
            <a:r>
              <a:rPr lang="en-US" sz="3600" b="1" dirty="0" smtClean="0">
                <a:solidFill>
                  <a:srgbClr val="00B0F0"/>
                </a:solidFill>
              </a:rPr>
              <a:t>                          </a:t>
            </a:r>
            <a:endParaRPr lang="en-US" sz="3600" b="1" dirty="0" smtClean="0">
              <a:solidFill>
                <a:srgbClr val="66CCFF"/>
              </a:solidFill>
              <a:effectLst>
                <a:outerShdw blurRad="38100" dist="38100" dir="2700000" algn="tl">
                  <a:srgbClr val="000000">
                    <a:alpha val="43137"/>
                  </a:srgbClr>
                </a:outerShdw>
              </a:effectLst>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mom_by_ecegurlu.jpg"/>
          <p:cNvPicPr>
            <a:picLocks noChangeAspect="1"/>
          </p:cNvPicPr>
          <p:nvPr/>
        </p:nvPicPr>
        <p:blipFill>
          <a:blip r:embed="rId3" cstate="print">
            <a:grayscl/>
          </a:blip>
          <a:srcRect l="28889"/>
          <a:stretch>
            <a:fillRect/>
          </a:stretch>
        </p:blipFill>
        <p:spPr>
          <a:xfrm>
            <a:off x="5867400" y="0"/>
            <a:ext cx="3276600" cy="6858000"/>
          </a:xfrm>
          <a:prstGeom prst="rect">
            <a:avLst/>
          </a:prstGeom>
        </p:spPr>
      </p:pic>
      <p:sp>
        <p:nvSpPr>
          <p:cNvPr id="14" name="TextBox 13"/>
          <p:cNvSpPr txBox="1"/>
          <p:nvPr/>
        </p:nvSpPr>
        <p:spPr>
          <a:xfrm>
            <a:off x="381000" y="990600"/>
            <a:ext cx="5410200" cy="5078313"/>
          </a:xfrm>
          <a:prstGeom prst="rect">
            <a:avLst/>
          </a:prstGeom>
          <a:noFill/>
        </p:spPr>
        <p:txBody>
          <a:bodyPr wrap="square" rtlCol="0">
            <a:spAutoFit/>
          </a:bodyPr>
          <a:lstStyle/>
          <a:p>
            <a:pPr>
              <a:lnSpc>
                <a:spcPct val="150000"/>
              </a:lnSpc>
            </a:pPr>
            <a:r>
              <a:rPr lang="en-US" sz="2400" b="1" i="1" dirty="0" smtClean="0">
                <a:solidFill>
                  <a:srgbClr val="CCFFCC"/>
                </a:solidFill>
              </a:rPr>
              <a:t>First and foremost, I want to know that you care about my child. I already trust that you are teaching him.</a:t>
            </a:r>
          </a:p>
          <a:p>
            <a:pPr>
              <a:lnSpc>
                <a:spcPct val="150000"/>
              </a:lnSpc>
            </a:pPr>
            <a:r>
              <a:rPr lang="en-US" sz="2400" b="1" i="1" dirty="0" smtClean="0">
                <a:solidFill>
                  <a:srgbClr val="CCFFCC"/>
                </a:solidFill>
              </a:rPr>
              <a:t>How is my child doing in school?</a:t>
            </a:r>
          </a:p>
          <a:p>
            <a:pPr>
              <a:lnSpc>
                <a:spcPct val="150000"/>
              </a:lnSpc>
            </a:pPr>
            <a:r>
              <a:rPr lang="en-US" sz="2400" b="1" i="1" dirty="0" smtClean="0">
                <a:solidFill>
                  <a:srgbClr val="CCFFCC"/>
                </a:solidFill>
              </a:rPr>
              <a:t>How does my child compare to others?</a:t>
            </a:r>
            <a:endParaRPr lang="en-US" sz="2400" b="1" i="1" dirty="0">
              <a:solidFill>
                <a:srgbClr val="CCFFCC"/>
              </a:solidFill>
            </a:endParaRPr>
          </a:p>
          <a:p>
            <a:pPr>
              <a:lnSpc>
                <a:spcPct val="150000"/>
              </a:lnSpc>
            </a:pPr>
            <a:r>
              <a:rPr lang="en-US" sz="2400" b="1" i="1" dirty="0" smtClean="0">
                <a:solidFill>
                  <a:srgbClr val="CCFFCC"/>
                </a:solidFill>
              </a:rPr>
              <a:t>Now tell me…</a:t>
            </a:r>
          </a:p>
          <a:p>
            <a:pPr>
              <a:lnSpc>
                <a:spcPct val="150000"/>
              </a:lnSpc>
            </a:pPr>
            <a:r>
              <a:rPr lang="en-US" sz="2400" b="1" i="1" dirty="0" smtClean="0">
                <a:solidFill>
                  <a:srgbClr val="CCFFCC"/>
                </a:solidFill>
              </a:rPr>
              <a:t>You have a HEART for Bobby.</a:t>
            </a:r>
          </a:p>
          <a:p>
            <a:pPr>
              <a:lnSpc>
                <a:spcPct val="150000"/>
              </a:lnSpc>
            </a:pPr>
            <a:r>
              <a:rPr lang="en-US" sz="2400" b="1" i="1" dirty="0" smtClean="0">
                <a:solidFill>
                  <a:srgbClr val="CCFFCC"/>
                </a:solidFill>
              </a:rPr>
              <a:t>You have HOPE for Bobby.</a:t>
            </a:r>
          </a:p>
          <a:p>
            <a:pPr>
              <a:lnSpc>
                <a:spcPct val="150000"/>
              </a:lnSpc>
            </a:pPr>
            <a:r>
              <a:rPr lang="en-US" sz="2400" b="1" i="1" dirty="0" smtClean="0">
                <a:solidFill>
                  <a:srgbClr val="CCFFCC"/>
                </a:solidFill>
              </a:rPr>
              <a:t>You have HELP for Bobby.</a:t>
            </a:r>
          </a:p>
        </p:txBody>
      </p:sp>
      <p:sp>
        <p:nvSpPr>
          <p:cNvPr id="8" name="TextBox 7"/>
          <p:cNvSpPr txBox="1"/>
          <p:nvPr/>
        </p:nvSpPr>
        <p:spPr>
          <a:xfrm>
            <a:off x="381000" y="304800"/>
            <a:ext cx="5943600" cy="923330"/>
          </a:xfrm>
          <a:prstGeom prst="rect">
            <a:avLst/>
          </a:prstGeom>
          <a:noFill/>
        </p:spPr>
        <p:txBody>
          <a:bodyPr wrap="square" rtlCol="0">
            <a:spAutoFit/>
          </a:bodyPr>
          <a:lstStyle/>
          <a:p>
            <a:r>
              <a:rPr lang="en-US" sz="5400" b="1" dirty="0" smtClean="0">
                <a:solidFill>
                  <a:schemeClr val="accent1">
                    <a:lumMod val="75000"/>
                  </a:schemeClr>
                </a:solidFill>
                <a:latin typeface="Arial Rounded MT Bold" pitchFamily="34" charset="0"/>
              </a:rPr>
              <a:t>What’s on hers?</a:t>
            </a:r>
            <a:endParaRPr lang="en-US" sz="5400" b="1" dirty="0">
              <a:solidFill>
                <a:schemeClr val="accent1">
                  <a:lumMod val="75000"/>
                </a:schemeClr>
              </a:solidFill>
              <a:latin typeface="Arial Rounded MT Bold" pitchFamily="34" charset="0"/>
            </a:endParaRPr>
          </a:p>
        </p:txBody>
      </p:sp>
      <p:sp>
        <p:nvSpPr>
          <p:cNvPr id="10" name="TextBox 9"/>
          <p:cNvSpPr txBox="1"/>
          <p:nvPr/>
        </p:nvSpPr>
        <p:spPr>
          <a:xfrm>
            <a:off x="6172200" y="3733800"/>
            <a:ext cx="2971800" cy="914400"/>
          </a:xfrm>
          <a:prstGeom prst="rect">
            <a:avLst/>
          </a:prstGeom>
          <a:noFill/>
        </p:spPr>
        <p:txBody>
          <a:bodyPr wrap="square" rtlCol="0">
            <a:spAutoFit/>
          </a:bodyPr>
          <a:lstStyle/>
          <a:p>
            <a:pPr algn="r">
              <a:lnSpc>
                <a:spcPct val="150000"/>
              </a:lnSpc>
            </a:pPr>
            <a:r>
              <a:rPr lang="en-US" sz="3600" b="1" dirty="0" smtClean="0">
                <a:solidFill>
                  <a:srgbClr val="66CCFF"/>
                </a:solidFill>
                <a:effectLst>
                  <a:outerShdw blurRad="38100" dist="38100" dir="2700000" algn="tl">
                    <a:srgbClr val="000000">
                      <a:alpha val="43137"/>
                    </a:srgbClr>
                  </a:outerShdw>
                </a:effectLst>
              </a:rPr>
              <a:t>Parent</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914400"/>
            <a:ext cx="4419600" cy="837473"/>
          </a:xfrm>
          <a:prstGeom prst="rect">
            <a:avLst/>
          </a:prstGeom>
          <a:noFill/>
        </p:spPr>
        <p:txBody>
          <a:bodyPr wrap="square" rtlCol="0">
            <a:spAutoFit/>
          </a:bodyPr>
          <a:lstStyle/>
          <a:p>
            <a:pPr>
              <a:lnSpc>
                <a:spcPct val="150000"/>
              </a:lnSpc>
            </a:pPr>
            <a:r>
              <a:rPr lang="en-US" sz="3600" dirty="0" smtClean="0">
                <a:solidFill>
                  <a:schemeClr val="bg1"/>
                </a:solidFill>
              </a:rPr>
              <a:t>Get re-connected…</a:t>
            </a:r>
            <a:endParaRPr lang="en-US" sz="3600" dirty="0">
              <a:solidFill>
                <a:srgbClr val="00B0F0"/>
              </a:solidFill>
            </a:endParaRPr>
          </a:p>
        </p:txBody>
      </p:sp>
      <p:pic>
        <p:nvPicPr>
          <p:cNvPr id="17410" name="Picture 2" descr="Several extension cords plugged into extension socket, close-up">
            <a:hlinkClick r:id="rId3"/>
          </p:cNvPr>
          <p:cNvPicPr>
            <a:picLocks noChangeAspect="1" noChangeArrowheads="1"/>
          </p:cNvPicPr>
          <p:nvPr/>
        </p:nvPicPr>
        <p:blipFill>
          <a:blip r:embed="rId4" cstate="print">
            <a:grayscl/>
          </a:blip>
          <a:srcRect/>
          <a:stretch>
            <a:fillRect/>
          </a:stretch>
        </p:blipFill>
        <p:spPr bwMode="auto">
          <a:xfrm>
            <a:off x="0" y="0"/>
            <a:ext cx="4648200" cy="6858000"/>
          </a:xfrm>
          <a:prstGeom prst="rect">
            <a:avLst/>
          </a:prstGeom>
          <a:noFill/>
        </p:spPr>
      </p:pic>
      <p:sp>
        <p:nvSpPr>
          <p:cNvPr id="8" name="TextBox 7"/>
          <p:cNvSpPr txBox="1"/>
          <p:nvPr/>
        </p:nvSpPr>
        <p:spPr>
          <a:xfrm>
            <a:off x="4572000" y="534650"/>
            <a:ext cx="4495800" cy="1323439"/>
          </a:xfrm>
          <a:prstGeom prst="rect">
            <a:avLst/>
          </a:prstGeom>
          <a:noFill/>
        </p:spPr>
        <p:txBody>
          <a:bodyPr wrap="square" rtlCol="0">
            <a:spAutoFit/>
          </a:bodyPr>
          <a:lstStyle/>
          <a:p>
            <a:r>
              <a:rPr lang="en-US" sz="4000" b="1" dirty="0" smtClean="0">
                <a:solidFill>
                  <a:schemeClr val="bg1"/>
                </a:solidFill>
                <a:effectLst>
                  <a:outerShdw blurRad="38100" dist="38100" dir="2700000" algn="tl">
                    <a:srgbClr val="000000">
                      <a:alpha val="43137"/>
                    </a:srgbClr>
                  </a:outerShdw>
                </a:effectLst>
                <a:latin typeface="Century Gothic" pitchFamily="34" charset="0"/>
              </a:rPr>
              <a:t>GET RECONNECTED</a:t>
            </a:r>
            <a:endParaRPr lang="en-US" sz="4000" b="1" dirty="0">
              <a:solidFill>
                <a:schemeClr val="bg1"/>
              </a:solidFill>
              <a:effectLst>
                <a:outerShdw blurRad="38100" dist="38100" dir="2700000" algn="tl">
                  <a:srgbClr val="000000">
                    <a:alpha val="43137"/>
                  </a:srgbClr>
                </a:outerShdw>
              </a:effectLst>
              <a:latin typeface="Century Gothic" pitchFamily="34" charset="0"/>
            </a:endParaRPr>
          </a:p>
        </p:txBody>
      </p:sp>
      <p:sp>
        <p:nvSpPr>
          <p:cNvPr id="10" name="TextBox 9"/>
          <p:cNvSpPr txBox="1"/>
          <p:nvPr/>
        </p:nvSpPr>
        <p:spPr>
          <a:xfrm>
            <a:off x="4648200" y="4267200"/>
            <a:ext cx="4495800" cy="1569660"/>
          </a:xfrm>
          <a:prstGeom prst="rect">
            <a:avLst/>
          </a:prstGeom>
          <a:solidFill>
            <a:schemeClr val="accent1">
              <a:lumMod val="50000"/>
            </a:schemeClr>
          </a:solidFill>
        </p:spPr>
        <p:txBody>
          <a:bodyPr wrap="square" rtlCol="0">
            <a:spAutoFit/>
          </a:bodyPr>
          <a:lstStyle/>
          <a:p>
            <a:pPr algn="r"/>
            <a:r>
              <a:rPr lang="en-US" sz="4800" b="1" dirty="0" smtClean="0">
                <a:ln w="10541" cmpd="sng">
                  <a:solidFill>
                    <a:schemeClr val="tx2">
                      <a:lumMod val="50000"/>
                    </a:schemeClr>
                  </a:solidFill>
                  <a:prstDash val="solid"/>
                </a:ln>
                <a:solidFill>
                  <a:schemeClr val="bg2"/>
                </a:solidFill>
                <a:effectLst>
                  <a:outerShdw blurRad="50800" dist="38100" dir="5400000" algn="t" rotWithShape="0">
                    <a:prstClr val="black">
                      <a:alpha val="40000"/>
                    </a:prstClr>
                  </a:outerShdw>
                </a:effectLst>
                <a:latin typeface="Arial Rounded MT Bold" pitchFamily="34" charset="0"/>
              </a:rPr>
              <a:t>Let’s start at the beginning</a:t>
            </a:r>
            <a:endParaRPr lang="en-US" sz="4800" b="1" dirty="0">
              <a:ln w="10541" cmpd="sng">
                <a:solidFill>
                  <a:schemeClr val="tx2">
                    <a:lumMod val="50000"/>
                  </a:schemeClr>
                </a:solidFill>
                <a:prstDash val="solid"/>
              </a:ln>
              <a:solidFill>
                <a:schemeClr val="bg2"/>
              </a:solidFill>
              <a:effectLst>
                <a:outerShdw blurRad="50800" dist="38100" dir="5400000" algn="t" rotWithShape="0">
                  <a:prstClr val="black">
                    <a:alpha val="40000"/>
                  </a:prstClr>
                </a:outerShdw>
              </a:effectLst>
              <a:latin typeface="Arial Rounded MT Bold" pitchFamily="34"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0" y="1447800"/>
            <a:ext cx="4572000" cy="32766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648200" y="304800"/>
            <a:ext cx="4343400" cy="5755422"/>
          </a:xfrm>
          <a:prstGeom prst="rect">
            <a:avLst/>
          </a:prstGeom>
          <a:noFill/>
        </p:spPr>
        <p:txBody>
          <a:bodyPr wrap="square" rtlCol="0">
            <a:spAutoFit/>
          </a:bodyPr>
          <a:lstStyle/>
          <a:p>
            <a:r>
              <a:rPr lang="en-US" sz="7200" dirty="0" smtClean="0">
                <a:solidFill>
                  <a:srgbClr val="CCFFCC"/>
                </a:solidFill>
              </a:rPr>
              <a:t>DO</a:t>
            </a:r>
          </a:p>
          <a:p>
            <a:r>
              <a:rPr lang="en-US" sz="2400" b="1" dirty="0" smtClean="0">
                <a:solidFill>
                  <a:schemeClr val="bg1"/>
                </a:solidFill>
              </a:rPr>
              <a:t>Stand up, go to the door and greet the parent with a hand shake or just a touch on the arm.</a:t>
            </a:r>
          </a:p>
          <a:p>
            <a:endParaRPr lang="en-US" sz="2400" b="1" dirty="0">
              <a:solidFill>
                <a:schemeClr val="bg1"/>
              </a:solidFill>
            </a:endParaRPr>
          </a:p>
          <a:p>
            <a:r>
              <a:rPr lang="en-US" sz="2400" b="1" i="1" dirty="0" smtClean="0">
                <a:solidFill>
                  <a:srgbClr val="CCFFCC"/>
                </a:solidFill>
              </a:rPr>
              <a:t> “I’m so glad you came! </a:t>
            </a:r>
          </a:p>
          <a:p>
            <a:r>
              <a:rPr lang="en-US" sz="2400" b="1" i="1" dirty="0" smtClean="0">
                <a:solidFill>
                  <a:srgbClr val="CCFFCC"/>
                </a:solidFill>
              </a:rPr>
              <a:t>Come on, let’s go sit and talk . I’ve been looking forward to meeting you and talking about our Bobby. Such a great kid!”</a:t>
            </a:r>
          </a:p>
          <a:p>
            <a:endParaRPr lang="en-US" sz="2800" i="1" dirty="0" smtClean="0">
              <a:solidFill>
                <a:schemeClr val="bg1"/>
              </a:solidFill>
            </a:endParaRPr>
          </a:p>
          <a:p>
            <a:endParaRPr lang="en-US" sz="3200" i="1" dirty="0">
              <a:solidFill>
                <a:schemeClr val="bg1"/>
              </a:solidFill>
            </a:endParaRPr>
          </a:p>
          <a:p>
            <a:endParaRPr lang="en-US" sz="2000" dirty="0" smtClean="0">
              <a:solidFill>
                <a:schemeClr val="bg1"/>
              </a:solidFill>
            </a:endParaRPr>
          </a:p>
        </p:txBody>
      </p:sp>
      <p:pic>
        <p:nvPicPr>
          <p:cNvPr id="14" name="Picture 13" descr="Shake_On_It_by_Punk__Goth.jpg"/>
          <p:cNvPicPr>
            <a:picLocks noChangeAspect="1"/>
          </p:cNvPicPr>
          <p:nvPr/>
        </p:nvPicPr>
        <p:blipFill>
          <a:blip r:embed="rId3" cstate="print">
            <a:grayscl/>
          </a:blip>
          <a:stretch>
            <a:fillRect/>
          </a:stretch>
        </p:blipFill>
        <p:spPr>
          <a:xfrm>
            <a:off x="0" y="0"/>
            <a:ext cx="4572000" cy="6862289"/>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600200"/>
            <a:ext cx="3124200" cy="35052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457200"/>
            <a:ext cx="3352800" cy="5663089"/>
          </a:xfrm>
          <a:prstGeom prst="rect">
            <a:avLst/>
          </a:prstGeom>
          <a:noFill/>
        </p:spPr>
        <p:txBody>
          <a:bodyPr wrap="square" rtlCol="0">
            <a:spAutoFit/>
          </a:bodyPr>
          <a:lstStyle/>
          <a:p>
            <a:r>
              <a:rPr lang="en-US" sz="7200" dirty="0" smtClean="0">
                <a:solidFill>
                  <a:schemeClr val="bg1"/>
                </a:solidFill>
              </a:rPr>
              <a:t>DO</a:t>
            </a:r>
          </a:p>
          <a:p>
            <a:r>
              <a:rPr lang="en-US" sz="2400" b="1" dirty="0" smtClean="0">
                <a:solidFill>
                  <a:srgbClr val="CCFFCC"/>
                </a:solidFill>
              </a:rPr>
              <a:t>Sit next to each other, not across the table. Start the conference with genuine friendly conversation.</a:t>
            </a:r>
          </a:p>
          <a:p>
            <a:endParaRPr lang="en-US" sz="2400" b="1" dirty="0">
              <a:solidFill>
                <a:srgbClr val="CCFFCC"/>
              </a:solidFill>
            </a:endParaRPr>
          </a:p>
          <a:p>
            <a:r>
              <a:rPr lang="en-US" sz="2400" b="1" i="1" dirty="0" smtClean="0">
                <a:solidFill>
                  <a:srgbClr val="CCFFCC"/>
                </a:solidFill>
              </a:rPr>
              <a:t>“Wow, long day, huh? </a:t>
            </a:r>
          </a:p>
          <a:p>
            <a:r>
              <a:rPr lang="en-US" sz="2400" b="1" i="1" dirty="0" smtClean="0">
                <a:solidFill>
                  <a:srgbClr val="CCFFCC"/>
                </a:solidFill>
              </a:rPr>
              <a:t>Thanks so much for coming!“</a:t>
            </a:r>
          </a:p>
          <a:p>
            <a:endParaRPr lang="en-US" sz="2800" i="1" dirty="0" smtClean="0">
              <a:solidFill>
                <a:schemeClr val="bg1"/>
              </a:solidFill>
            </a:endParaRPr>
          </a:p>
          <a:p>
            <a:endParaRPr lang="en-US" sz="3200" i="1" dirty="0" smtClean="0">
              <a:solidFill>
                <a:schemeClr val="bg1"/>
              </a:solidFill>
            </a:endParaRPr>
          </a:p>
          <a:p>
            <a:endParaRPr lang="en-US" sz="1400" i="1" dirty="0" smtClean="0">
              <a:solidFill>
                <a:schemeClr val="bg1"/>
              </a:solidFill>
            </a:endParaRPr>
          </a:p>
        </p:txBody>
      </p:sp>
      <p:grpSp>
        <p:nvGrpSpPr>
          <p:cNvPr id="11" name="Group 10"/>
          <p:cNvGrpSpPr/>
          <p:nvPr/>
        </p:nvGrpSpPr>
        <p:grpSpPr>
          <a:xfrm>
            <a:off x="3097696" y="609600"/>
            <a:ext cx="6046304" cy="5562600"/>
            <a:chOff x="3429000" y="304800"/>
            <a:chExt cx="5715000" cy="5257800"/>
          </a:xfrm>
        </p:grpSpPr>
        <p:pic>
          <p:nvPicPr>
            <p:cNvPr id="7" name="Picture 6" descr="conferencesbest.JPG"/>
            <p:cNvPicPr>
              <a:picLocks noChangeAspect="1"/>
            </p:cNvPicPr>
            <p:nvPr/>
          </p:nvPicPr>
          <p:blipFill>
            <a:blip r:embed="rId3">
              <a:grayscl/>
            </a:blip>
            <a:srcRect l="20438" t="16887" r="14506" b="13507"/>
            <a:stretch>
              <a:fillRect/>
            </a:stretch>
          </p:blipFill>
          <p:spPr>
            <a:xfrm>
              <a:off x="3429000" y="609600"/>
              <a:ext cx="5715000" cy="4953000"/>
            </a:xfrm>
            <a:prstGeom prst="rect">
              <a:avLst/>
            </a:prstGeom>
            <a:ln>
              <a:noFill/>
            </a:ln>
            <a:effectLst/>
          </p:spPr>
        </p:pic>
        <p:pic>
          <p:nvPicPr>
            <p:cNvPr id="9" name="Picture 8" descr="conferencesbest.JPG"/>
            <p:cNvPicPr>
              <a:picLocks noChangeAspect="1"/>
            </p:cNvPicPr>
            <p:nvPr/>
          </p:nvPicPr>
          <p:blipFill>
            <a:blip r:embed="rId3">
              <a:grayscl/>
            </a:blip>
            <a:srcRect l="20438" t="16887" r="14506" b="74546"/>
            <a:stretch>
              <a:fillRect/>
            </a:stretch>
          </p:blipFill>
          <p:spPr>
            <a:xfrm>
              <a:off x="3429000" y="304800"/>
              <a:ext cx="5715000" cy="609600"/>
            </a:xfrm>
            <a:prstGeom prst="rect">
              <a:avLst/>
            </a:prstGeom>
            <a:ln>
              <a:noFill/>
            </a:ln>
            <a:effectLst/>
          </p:spPr>
        </p:pic>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1447800"/>
            <a:ext cx="4953000" cy="32004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495800" y="228600"/>
            <a:ext cx="4343400" cy="6124754"/>
          </a:xfrm>
          <a:prstGeom prst="rect">
            <a:avLst/>
          </a:prstGeom>
          <a:noFill/>
        </p:spPr>
        <p:txBody>
          <a:bodyPr wrap="square" rtlCol="0">
            <a:spAutoFit/>
          </a:bodyPr>
          <a:lstStyle/>
          <a:p>
            <a:r>
              <a:rPr lang="en-US" sz="7200" dirty="0" smtClean="0">
                <a:solidFill>
                  <a:schemeClr val="bg1"/>
                </a:solidFill>
              </a:rPr>
              <a:t>DO</a:t>
            </a:r>
          </a:p>
          <a:p>
            <a:r>
              <a:rPr lang="en-US" sz="2400" b="1" dirty="0" smtClean="0">
                <a:solidFill>
                  <a:schemeClr val="bg1"/>
                </a:solidFill>
              </a:rPr>
              <a:t>Share, but don’t overwhelm.</a:t>
            </a:r>
          </a:p>
          <a:p>
            <a:endParaRPr lang="en-US" sz="2400" b="1" dirty="0">
              <a:solidFill>
                <a:srgbClr val="CCFFCC"/>
              </a:solidFill>
            </a:endParaRPr>
          </a:p>
          <a:p>
            <a:r>
              <a:rPr lang="en-US" sz="2400" b="1" i="1" dirty="0" smtClean="0">
                <a:solidFill>
                  <a:srgbClr val="CCFFCC"/>
                </a:solidFill>
              </a:rPr>
              <a:t>“Let’s look at some samples of Bobby’s work, so you can get an idea of what he’s working on. </a:t>
            </a:r>
          </a:p>
          <a:p>
            <a:endParaRPr lang="en-US" sz="2400" b="1" i="1" dirty="0" smtClean="0">
              <a:solidFill>
                <a:srgbClr val="CCFFCC"/>
              </a:solidFill>
            </a:endParaRPr>
          </a:p>
          <a:p>
            <a:r>
              <a:rPr lang="en-US" sz="2400" b="1" i="1" dirty="0" smtClean="0">
                <a:solidFill>
                  <a:srgbClr val="CCFFCC"/>
                </a:solidFill>
              </a:rPr>
              <a:t>I’ll point out his strengths and some areas we need to work on along the way, okay?”</a:t>
            </a:r>
          </a:p>
          <a:p>
            <a:endParaRPr lang="en-US" sz="2800" i="1" dirty="0" smtClean="0">
              <a:solidFill>
                <a:schemeClr val="bg1"/>
              </a:solidFill>
            </a:endParaRPr>
          </a:p>
          <a:p>
            <a:endParaRPr lang="en-US" sz="2800" i="1" dirty="0" smtClean="0">
              <a:solidFill>
                <a:schemeClr val="bg1"/>
              </a:solidFill>
            </a:endParaRPr>
          </a:p>
          <a:p>
            <a:endParaRPr lang="en-US" sz="2800" i="1" dirty="0">
              <a:solidFill>
                <a:schemeClr val="bg1"/>
              </a:solidFill>
            </a:endParaRPr>
          </a:p>
          <a:p>
            <a:endParaRPr lang="en-US" sz="2000" dirty="0" smtClean="0">
              <a:solidFill>
                <a:schemeClr val="bg1"/>
              </a:solidFill>
            </a:endParaRPr>
          </a:p>
        </p:txBody>
      </p:sp>
      <p:pic>
        <p:nvPicPr>
          <p:cNvPr id="9" name="Picture 8" descr="homework_by_animangame.jpg"/>
          <p:cNvPicPr>
            <a:picLocks noChangeAspect="1"/>
          </p:cNvPicPr>
          <p:nvPr/>
        </p:nvPicPr>
        <p:blipFill>
          <a:blip r:embed="rId3" cstate="print"/>
          <a:stretch>
            <a:fillRect/>
          </a:stretch>
        </p:blipFill>
        <p:spPr>
          <a:xfrm>
            <a:off x="0" y="0"/>
            <a:ext cx="4191000" cy="690880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05000"/>
            <a:ext cx="4495800" cy="29718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Mother_and_Son_by_thankx4stayin.jpg"/>
          <p:cNvPicPr>
            <a:picLocks noChangeAspect="1"/>
          </p:cNvPicPr>
          <p:nvPr/>
        </p:nvPicPr>
        <p:blipFill>
          <a:blip r:embed="rId3">
            <a:grayscl/>
            <a:lum contrast="20000"/>
          </a:blip>
          <a:stretch>
            <a:fillRect/>
          </a:stretch>
        </p:blipFill>
        <p:spPr>
          <a:xfrm>
            <a:off x="3759201" y="1219200"/>
            <a:ext cx="5384800" cy="4038600"/>
          </a:xfrm>
          <a:prstGeom prst="rect">
            <a:avLst/>
          </a:prstGeom>
        </p:spPr>
      </p:pic>
      <p:sp>
        <p:nvSpPr>
          <p:cNvPr id="8" name="TextBox 7"/>
          <p:cNvSpPr txBox="1"/>
          <p:nvPr/>
        </p:nvSpPr>
        <p:spPr>
          <a:xfrm>
            <a:off x="152400" y="374332"/>
            <a:ext cx="3581400" cy="6155531"/>
          </a:xfrm>
          <a:prstGeom prst="rect">
            <a:avLst/>
          </a:prstGeom>
          <a:noFill/>
        </p:spPr>
        <p:txBody>
          <a:bodyPr wrap="square" rtlCol="0">
            <a:spAutoFit/>
          </a:bodyPr>
          <a:lstStyle/>
          <a:p>
            <a:r>
              <a:rPr lang="en-US" sz="7200" dirty="0" smtClean="0">
                <a:solidFill>
                  <a:schemeClr val="bg1"/>
                </a:solidFill>
              </a:rPr>
              <a:t>DO</a:t>
            </a:r>
          </a:p>
          <a:p>
            <a:endParaRPr lang="en-US" sz="2400" b="1" dirty="0" smtClean="0">
              <a:solidFill>
                <a:srgbClr val="CCFFCC"/>
              </a:solidFill>
            </a:endParaRPr>
          </a:p>
          <a:p>
            <a:r>
              <a:rPr lang="en-US" sz="2400" b="1" dirty="0" smtClean="0">
                <a:solidFill>
                  <a:srgbClr val="CCFFCC"/>
                </a:solidFill>
              </a:rPr>
              <a:t>Listen. Show appreciation </a:t>
            </a:r>
          </a:p>
          <a:p>
            <a:r>
              <a:rPr lang="en-US" sz="2400" b="1" dirty="0" smtClean="0">
                <a:solidFill>
                  <a:srgbClr val="CCFFCC"/>
                </a:solidFill>
              </a:rPr>
              <a:t>for the parent’s expertise.</a:t>
            </a:r>
          </a:p>
          <a:p>
            <a:endParaRPr lang="en-US" sz="2400" b="1" dirty="0">
              <a:solidFill>
                <a:srgbClr val="CCFFCC"/>
              </a:solidFill>
            </a:endParaRPr>
          </a:p>
          <a:p>
            <a:r>
              <a:rPr lang="en-US" sz="2400" b="1" i="1" dirty="0" smtClean="0">
                <a:solidFill>
                  <a:srgbClr val="CCFFCC"/>
                </a:solidFill>
              </a:rPr>
              <a:t>“You know Bobby better than anyone. What can I do to support him? How do you feel about his progress this year?</a:t>
            </a:r>
          </a:p>
          <a:p>
            <a:endParaRPr lang="en-US" sz="2000" dirty="0" smtClean="0">
              <a:solidFill>
                <a:schemeClr val="bg1"/>
              </a:solidFill>
            </a:endParaRPr>
          </a:p>
          <a:p>
            <a:endParaRPr lang="en-US" sz="2000" dirty="0" smtClean="0">
              <a:solidFill>
                <a:schemeClr val="bg1"/>
              </a:solidFill>
            </a:endParaRPr>
          </a:p>
          <a:p>
            <a:endParaRPr lang="en-US" sz="2000" dirty="0" smtClean="0">
              <a:solidFill>
                <a:schemeClr val="bg1"/>
              </a:solidFill>
            </a:endParaRPr>
          </a:p>
          <a:p>
            <a:endParaRPr lang="en-US" sz="2600" dirty="0" smtClean="0">
              <a:solidFill>
                <a:schemeClr val="bg1"/>
              </a:solidFill>
            </a:endParaRPr>
          </a:p>
          <a:p>
            <a:endParaRPr lang="en-US" sz="2000" dirty="0" smtClean="0">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95800" y="1295400"/>
            <a:ext cx="4648200" cy="38862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4572000" y="57626"/>
            <a:ext cx="4572000" cy="6586418"/>
          </a:xfrm>
          <a:prstGeom prst="rect">
            <a:avLst/>
          </a:prstGeom>
          <a:noFill/>
        </p:spPr>
        <p:txBody>
          <a:bodyPr wrap="square" rtlCol="0">
            <a:spAutoFit/>
          </a:bodyPr>
          <a:lstStyle/>
          <a:p>
            <a:r>
              <a:rPr lang="en-US" sz="7200" dirty="0" smtClean="0">
                <a:solidFill>
                  <a:schemeClr val="bg1"/>
                </a:solidFill>
              </a:rPr>
              <a:t>DO</a:t>
            </a:r>
          </a:p>
          <a:p>
            <a:r>
              <a:rPr lang="en-US" sz="2400" b="1" dirty="0" smtClean="0">
                <a:solidFill>
                  <a:srgbClr val="CCFFCC"/>
                </a:solidFill>
              </a:rPr>
              <a:t>Slow down. </a:t>
            </a:r>
          </a:p>
          <a:p>
            <a:r>
              <a:rPr lang="en-US" sz="2400" b="1" dirty="0" smtClean="0">
                <a:solidFill>
                  <a:srgbClr val="CCFFCC"/>
                </a:solidFill>
              </a:rPr>
              <a:t>Take your time.</a:t>
            </a:r>
          </a:p>
          <a:p>
            <a:r>
              <a:rPr lang="en-US" sz="2400" b="1" dirty="0" smtClean="0">
                <a:solidFill>
                  <a:srgbClr val="CCFFCC"/>
                </a:solidFill>
              </a:rPr>
              <a:t>Remember… this is a CONVERSATION, </a:t>
            </a:r>
          </a:p>
          <a:p>
            <a:r>
              <a:rPr lang="en-US" sz="2400" b="1" dirty="0" smtClean="0">
                <a:solidFill>
                  <a:srgbClr val="CCFFCC"/>
                </a:solidFill>
              </a:rPr>
              <a:t>not a presentation. </a:t>
            </a:r>
          </a:p>
          <a:p>
            <a:endParaRPr lang="en-US" sz="2400" b="1" dirty="0">
              <a:solidFill>
                <a:srgbClr val="CCFFCC"/>
              </a:solidFill>
            </a:endParaRPr>
          </a:p>
          <a:p>
            <a:r>
              <a:rPr lang="en-US" sz="2400" b="1" i="1" dirty="0" smtClean="0">
                <a:solidFill>
                  <a:srgbClr val="CCFFCC"/>
                </a:solidFill>
              </a:rPr>
              <a:t>“I appreciate having this </a:t>
            </a:r>
          </a:p>
          <a:p>
            <a:r>
              <a:rPr lang="en-US" sz="2400" b="1" i="1" dirty="0" smtClean="0">
                <a:solidFill>
                  <a:srgbClr val="CCFFCC"/>
                </a:solidFill>
              </a:rPr>
              <a:t>chance to talk. And if we need more time, we can arrange another meeting, or a phone </a:t>
            </a:r>
          </a:p>
          <a:p>
            <a:r>
              <a:rPr lang="en-US" sz="2400" b="1" i="1" dirty="0" smtClean="0">
                <a:solidFill>
                  <a:srgbClr val="CCFFCC"/>
                </a:solidFill>
              </a:rPr>
              <a:t>call.”</a:t>
            </a:r>
          </a:p>
          <a:p>
            <a:endParaRPr lang="en-US" sz="2000" dirty="0" smtClean="0">
              <a:solidFill>
                <a:schemeClr val="bg1"/>
              </a:solidFill>
            </a:endParaRPr>
          </a:p>
          <a:p>
            <a:endParaRPr lang="en-US" sz="2600" dirty="0" smtClean="0">
              <a:solidFill>
                <a:schemeClr val="bg1"/>
              </a:solidFill>
            </a:endParaRPr>
          </a:p>
          <a:p>
            <a:endParaRPr lang="en-US" sz="2000" dirty="0" smtClean="0">
              <a:solidFill>
                <a:schemeClr val="bg1"/>
              </a:solidFill>
            </a:endParaRPr>
          </a:p>
          <a:p>
            <a:endParaRPr lang="en-US" sz="2000" dirty="0" smtClean="0">
              <a:solidFill>
                <a:schemeClr val="bg1"/>
              </a:solidFill>
            </a:endParaRPr>
          </a:p>
        </p:txBody>
      </p:sp>
      <p:pic>
        <p:nvPicPr>
          <p:cNvPr id="9" name="Picture 8" descr="When_time_stopped____by_StamatisGR.jpg"/>
          <p:cNvPicPr>
            <a:picLocks noChangeAspect="1"/>
          </p:cNvPicPr>
          <p:nvPr/>
        </p:nvPicPr>
        <p:blipFill>
          <a:blip r:embed="rId3" cstate="print">
            <a:grayscl/>
          </a:blip>
          <a:stretch>
            <a:fillRect/>
          </a:stretch>
        </p:blipFill>
        <p:spPr>
          <a:xfrm>
            <a:off x="0" y="0"/>
            <a:ext cx="4495800" cy="6858000"/>
          </a:xfrm>
          <a:prstGeom prst="rect">
            <a:avLst/>
          </a:prstGeo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43000"/>
            <a:ext cx="4724400" cy="46482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28600" y="-76200"/>
            <a:ext cx="4191000" cy="6001643"/>
          </a:xfrm>
          <a:prstGeom prst="rect">
            <a:avLst/>
          </a:prstGeom>
          <a:noFill/>
        </p:spPr>
        <p:txBody>
          <a:bodyPr wrap="square" rtlCol="0">
            <a:spAutoFit/>
          </a:bodyPr>
          <a:lstStyle/>
          <a:p>
            <a:r>
              <a:rPr lang="en-US" sz="7200" dirty="0" smtClean="0">
                <a:solidFill>
                  <a:schemeClr val="bg1"/>
                </a:solidFill>
              </a:rPr>
              <a:t>DO</a:t>
            </a:r>
          </a:p>
          <a:p>
            <a:pPr>
              <a:buFont typeface="Arial" pitchFamily="34" charset="0"/>
              <a:buChar char="•"/>
            </a:pPr>
            <a:r>
              <a:rPr lang="en-US" sz="2400" b="1" dirty="0" smtClean="0">
                <a:solidFill>
                  <a:srgbClr val="CCFFCC"/>
                </a:solidFill>
              </a:rPr>
              <a:t>Become skilled at conducting a conference with an interpreter.</a:t>
            </a:r>
          </a:p>
          <a:p>
            <a:pPr>
              <a:buFont typeface="Arial" pitchFamily="34" charset="0"/>
              <a:buChar char="•"/>
            </a:pPr>
            <a:endParaRPr lang="en-US" sz="1200" b="1" dirty="0">
              <a:solidFill>
                <a:srgbClr val="CCFFCC"/>
              </a:solidFill>
            </a:endParaRPr>
          </a:p>
          <a:p>
            <a:pPr>
              <a:buFont typeface="Arial" pitchFamily="34" charset="0"/>
              <a:buChar char="•"/>
            </a:pPr>
            <a:r>
              <a:rPr lang="en-US" sz="2400" b="1" dirty="0" smtClean="0">
                <a:solidFill>
                  <a:srgbClr val="CCFFCC"/>
                </a:solidFill>
              </a:rPr>
              <a:t>Look at the parents, not at the interpreter. </a:t>
            </a:r>
          </a:p>
          <a:p>
            <a:pPr>
              <a:buFont typeface="Arial" pitchFamily="34" charset="0"/>
              <a:buChar char="•"/>
            </a:pPr>
            <a:endParaRPr lang="en-US" sz="1200" b="1" dirty="0">
              <a:solidFill>
                <a:srgbClr val="CCFFCC"/>
              </a:solidFill>
            </a:endParaRPr>
          </a:p>
          <a:p>
            <a:pPr>
              <a:buFont typeface="Arial" pitchFamily="34" charset="0"/>
              <a:buChar char="•"/>
            </a:pPr>
            <a:r>
              <a:rPr lang="en-US" sz="2400" b="1" dirty="0" smtClean="0">
                <a:solidFill>
                  <a:srgbClr val="CCFFCC"/>
                </a:solidFill>
              </a:rPr>
              <a:t>Pause for interpreting after just two or three statements.</a:t>
            </a:r>
          </a:p>
          <a:p>
            <a:pPr>
              <a:buFont typeface="Arial" pitchFamily="34" charset="0"/>
              <a:buChar char="•"/>
            </a:pPr>
            <a:endParaRPr lang="en-US" sz="1200" b="1" dirty="0">
              <a:solidFill>
                <a:srgbClr val="CCFFCC"/>
              </a:solidFill>
            </a:endParaRPr>
          </a:p>
          <a:p>
            <a:pPr>
              <a:buFont typeface="Arial" pitchFamily="34" charset="0"/>
              <a:buChar char="•"/>
            </a:pPr>
            <a:r>
              <a:rPr lang="en-US" sz="2400" b="1" dirty="0" smtClean="0">
                <a:solidFill>
                  <a:srgbClr val="CCFFCC"/>
                </a:solidFill>
              </a:rPr>
              <a:t>Be patient. Allow extra time for interpreted conferences. </a:t>
            </a:r>
          </a:p>
          <a:p>
            <a:pPr>
              <a:buFont typeface="Arial" pitchFamily="34" charset="0"/>
              <a:buChar char="•"/>
            </a:pPr>
            <a:endParaRPr lang="en-US" sz="1200" b="1" dirty="0" smtClean="0">
              <a:solidFill>
                <a:srgbClr val="CCFFCC"/>
              </a:solidFill>
            </a:endParaRPr>
          </a:p>
          <a:p>
            <a:pPr>
              <a:buFont typeface="Arial" pitchFamily="34" charset="0"/>
              <a:buChar char="•"/>
            </a:pPr>
            <a:r>
              <a:rPr lang="en-US" sz="2400" b="1" dirty="0" smtClean="0">
                <a:solidFill>
                  <a:srgbClr val="CCFFCC"/>
                </a:solidFill>
              </a:rPr>
              <a:t>Provide parents with information on Multilingual Education Services</a:t>
            </a:r>
            <a:endParaRPr lang="en-US" sz="2800" b="1" dirty="0">
              <a:solidFill>
                <a:srgbClr val="CCFFCC"/>
              </a:solidFill>
            </a:endParaRPr>
          </a:p>
        </p:txBody>
      </p:sp>
      <p:pic>
        <p:nvPicPr>
          <p:cNvPr id="13" name="Picture 12" descr="Conversation__by_kipiacymozg.jpg"/>
          <p:cNvPicPr>
            <a:picLocks noChangeAspect="1"/>
          </p:cNvPicPr>
          <p:nvPr/>
        </p:nvPicPr>
        <p:blipFill>
          <a:blip r:embed="rId3" cstate="print"/>
          <a:srcRect l="13455" b="8889"/>
          <a:stretch>
            <a:fillRect/>
          </a:stretch>
        </p:blipFill>
        <p:spPr>
          <a:xfrm>
            <a:off x="4648200" y="0"/>
            <a:ext cx="4495800" cy="6858000"/>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495800" y="1371600"/>
            <a:ext cx="4648200" cy="4343400"/>
          </a:xfrm>
          <a:prstGeom prst="rect">
            <a:avLst/>
          </a:prstGeom>
          <a:solidFill>
            <a:schemeClr val="tx2">
              <a:lumMod val="50000"/>
            </a:schemeClr>
          </a:solid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__Hello____4_by_K4711.jpg"/>
          <p:cNvPicPr>
            <a:picLocks noChangeAspect="1"/>
          </p:cNvPicPr>
          <p:nvPr/>
        </p:nvPicPr>
        <p:blipFill>
          <a:blip r:embed="rId3" cstate="print"/>
          <a:srcRect l="33000" r="12000"/>
          <a:stretch>
            <a:fillRect/>
          </a:stretch>
        </p:blipFill>
        <p:spPr>
          <a:xfrm>
            <a:off x="0" y="0"/>
            <a:ext cx="4495800" cy="6858000"/>
          </a:xfrm>
          <a:prstGeom prst="rect">
            <a:avLst/>
          </a:prstGeom>
        </p:spPr>
      </p:pic>
      <p:sp>
        <p:nvSpPr>
          <p:cNvPr id="8" name="TextBox 7"/>
          <p:cNvSpPr txBox="1"/>
          <p:nvPr/>
        </p:nvSpPr>
        <p:spPr>
          <a:xfrm>
            <a:off x="4648200" y="182225"/>
            <a:ext cx="4191000" cy="5632311"/>
          </a:xfrm>
          <a:prstGeom prst="rect">
            <a:avLst/>
          </a:prstGeom>
          <a:noFill/>
        </p:spPr>
        <p:txBody>
          <a:bodyPr wrap="square" rtlCol="0">
            <a:spAutoFit/>
          </a:bodyPr>
          <a:lstStyle/>
          <a:p>
            <a:r>
              <a:rPr lang="en-US" sz="7200" dirty="0" smtClean="0">
                <a:solidFill>
                  <a:schemeClr val="bg1"/>
                </a:solidFill>
              </a:rPr>
              <a:t>DO</a:t>
            </a:r>
          </a:p>
          <a:p>
            <a:pPr>
              <a:buFont typeface="Arial" pitchFamily="34" charset="0"/>
              <a:buChar char="•"/>
            </a:pPr>
            <a:r>
              <a:rPr lang="en-US" sz="2400" b="1" dirty="0" smtClean="0">
                <a:solidFill>
                  <a:srgbClr val="CCFFCC"/>
                </a:solidFill>
              </a:rPr>
              <a:t>Be proactive if a parent does not show up for the scheduled conference. Use that time to immediately call the parent and reschedule. </a:t>
            </a:r>
          </a:p>
          <a:p>
            <a:pPr>
              <a:buFont typeface="Arial" pitchFamily="34" charset="0"/>
              <a:buChar char="•"/>
            </a:pPr>
            <a:endParaRPr lang="en-US" sz="1200" b="1" dirty="0">
              <a:solidFill>
                <a:srgbClr val="CCFFCC"/>
              </a:solidFill>
            </a:endParaRPr>
          </a:p>
          <a:p>
            <a:pPr>
              <a:buFont typeface="Arial" pitchFamily="34" charset="0"/>
              <a:buChar char="•"/>
            </a:pPr>
            <a:r>
              <a:rPr lang="en-US" sz="2400" b="1" dirty="0" smtClean="0">
                <a:solidFill>
                  <a:srgbClr val="CCFFCC"/>
                </a:solidFill>
              </a:rPr>
              <a:t>Let parents know that you missed them and still need to meet.</a:t>
            </a:r>
          </a:p>
          <a:p>
            <a:pPr>
              <a:buFont typeface="Arial" pitchFamily="34" charset="0"/>
              <a:buChar char="•"/>
            </a:pPr>
            <a:endParaRPr lang="en-US" sz="1200" b="1" dirty="0" smtClean="0">
              <a:solidFill>
                <a:srgbClr val="CCFFCC"/>
              </a:solidFill>
            </a:endParaRPr>
          </a:p>
          <a:p>
            <a:pPr>
              <a:buFont typeface="Arial" pitchFamily="34" charset="0"/>
              <a:buChar char="•"/>
            </a:pPr>
            <a:r>
              <a:rPr lang="en-US" sz="2400" b="1" dirty="0" smtClean="0">
                <a:solidFill>
                  <a:srgbClr val="CCFFCC"/>
                </a:solidFill>
              </a:rPr>
              <a:t>Tell parents that they do not need to wait for formal conferences to communicate.</a:t>
            </a:r>
            <a:endParaRPr lang="en-US" sz="2800" b="1" dirty="0">
              <a:solidFill>
                <a:srgbClr val="CCFFCC"/>
              </a:solidFill>
            </a:endParaRPr>
          </a:p>
        </p:txBody>
      </p:sp>
      <p:sp>
        <p:nvSpPr>
          <p:cNvPr id="9" name="TextBox 8"/>
          <p:cNvSpPr txBox="1"/>
          <p:nvPr/>
        </p:nvSpPr>
        <p:spPr>
          <a:xfrm>
            <a:off x="228600" y="877669"/>
            <a:ext cx="3429000" cy="646331"/>
          </a:xfrm>
          <a:prstGeom prst="rect">
            <a:avLst/>
          </a:prstGeom>
          <a:noFill/>
        </p:spPr>
        <p:txBody>
          <a:bodyPr wrap="square" rtlCol="0">
            <a:spAutoFit/>
          </a:bodyPr>
          <a:lstStyle/>
          <a:p>
            <a:r>
              <a:rPr lang="en-US" sz="3600" dirty="0" smtClean="0">
                <a:solidFill>
                  <a:schemeClr val="bg1"/>
                </a:solidFill>
                <a:latin typeface="Freestyle Script" pitchFamily="66" charset="0"/>
              </a:rPr>
              <a:t>“I missed you!”</a:t>
            </a:r>
            <a:endParaRPr lang="en-US" sz="3600" dirty="0">
              <a:solidFill>
                <a:schemeClr val="bg1"/>
              </a:solidFill>
              <a:latin typeface="Freestyle Script" pitchFamily="66"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ular Callout 3"/>
          <p:cNvSpPr/>
          <p:nvPr/>
        </p:nvSpPr>
        <p:spPr>
          <a:xfrm>
            <a:off x="457200" y="304800"/>
            <a:ext cx="8153400" cy="2133600"/>
          </a:xfrm>
          <a:prstGeom prst="wedgeRoundRectCallout">
            <a:avLst>
              <a:gd name="adj1" fmla="val 2933"/>
              <a:gd name="adj2" fmla="val 78194"/>
              <a:gd name="adj3" fmla="val 16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363915"/>
            <a:ext cx="9144000" cy="6494085"/>
          </a:xfrm>
          <a:prstGeom prst="rect">
            <a:avLst/>
          </a:prstGeom>
          <a:noFill/>
        </p:spPr>
        <p:txBody>
          <a:bodyPr wrap="square" rtlCol="0">
            <a:spAutoFit/>
          </a:bodyPr>
          <a:lstStyle/>
          <a:p>
            <a:pPr algn="ctr"/>
            <a:r>
              <a:rPr lang="en-US" sz="3200" b="1" dirty="0" smtClean="0">
                <a:ln>
                  <a:solidFill>
                    <a:schemeClr val="accent5">
                      <a:lumMod val="50000"/>
                    </a:schemeClr>
                  </a:solidFill>
                </a:ln>
                <a:solidFill>
                  <a:schemeClr val="accent1">
                    <a:lumMod val="50000"/>
                  </a:schemeClr>
                </a:solidFill>
                <a:latin typeface="Century Gothic" pitchFamily="34" charset="0"/>
              </a:rPr>
              <a:t>When asked to evaluate </a:t>
            </a:r>
          </a:p>
          <a:p>
            <a:pPr algn="ctr"/>
            <a:r>
              <a:rPr lang="en-US" sz="3200" b="1" dirty="0" smtClean="0">
                <a:ln>
                  <a:solidFill>
                    <a:schemeClr val="accent5">
                      <a:lumMod val="50000"/>
                    </a:schemeClr>
                  </a:solidFill>
                </a:ln>
                <a:solidFill>
                  <a:schemeClr val="accent1">
                    <a:lumMod val="50000"/>
                  </a:schemeClr>
                </a:solidFill>
                <a:latin typeface="Century Gothic" pitchFamily="34" charset="0"/>
              </a:rPr>
              <a:t>Parent Teacher Conferences</a:t>
            </a:r>
          </a:p>
          <a:p>
            <a:pPr algn="ctr"/>
            <a:r>
              <a:rPr lang="en-US" sz="3200" b="1" dirty="0" smtClean="0">
                <a:ln>
                  <a:solidFill>
                    <a:schemeClr val="accent5">
                      <a:lumMod val="50000"/>
                    </a:schemeClr>
                  </a:solidFill>
                </a:ln>
                <a:solidFill>
                  <a:schemeClr val="accent1">
                    <a:lumMod val="50000"/>
                  </a:schemeClr>
                </a:solidFill>
                <a:latin typeface="Century Gothic" pitchFamily="34" charset="0"/>
              </a:rPr>
              <a:t>discussion revolves around these areas:</a:t>
            </a:r>
          </a:p>
          <a:p>
            <a:pPr algn="ctr"/>
            <a:endParaRPr lang="en-US" sz="3600" b="1" dirty="0" smtClean="0"/>
          </a:p>
          <a:p>
            <a:pPr algn="ctr"/>
            <a:endParaRPr lang="en-US" sz="2000" b="1" dirty="0" smtClean="0">
              <a:ln>
                <a:solidFill>
                  <a:schemeClr val="accent5">
                    <a:lumMod val="40000"/>
                    <a:lumOff val="60000"/>
                  </a:schemeClr>
                </a:solidFill>
              </a:ln>
              <a:solidFill>
                <a:srgbClr val="6699FF"/>
              </a:solidFill>
            </a:endParaRPr>
          </a:p>
          <a:p>
            <a:pPr lvl="2">
              <a:lnSpc>
                <a:spcPct val="150000"/>
              </a:lnSpc>
              <a:buFont typeface="Wingdings" pitchFamily="2" charset="2"/>
              <a:buChar char="ü"/>
            </a:pPr>
            <a:r>
              <a:rPr lang="en-US" sz="3600" dirty="0" smtClean="0">
                <a:ln>
                  <a:solidFill>
                    <a:schemeClr val="accent5">
                      <a:lumMod val="40000"/>
                      <a:lumOff val="60000"/>
                    </a:schemeClr>
                  </a:solidFill>
                </a:ln>
                <a:solidFill>
                  <a:srgbClr val="CCFFCC"/>
                </a:solidFill>
                <a:latin typeface="Century Gothic" pitchFamily="34" charset="0"/>
              </a:rPr>
              <a:t>  </a:t>
            </a:r>
            <a:r>
              <a:rPr lang="en-US" sz="3600" dirty="0" smtClean="0">
                <a:solidFill>
                  <a:schemeClr val="bg1"/>
                </a:solidFill>
                <a:latin typeface="Century Gothic" pitchFamily="34" charset="0"/>
              </a:rPr>
              <a:t>Room set-up</a:t>
            </a:r>
          </a:p>
          <a:p>
            <a:pPr lvl="2">
              <a:lnSpc>
                <a:spcPct val="150000"/>
              </a:lnSpc>
              <a:buFont typeface="Wingdings" pitchFamily="2" charset="2"/>
              <a:buChar char="ü"/>
            </a:pPr>
            <a:r>
              <a:rPr lang="en-US" sz="3600" dirty="0" smtClean="0">
                <a:solidFill>
                  <a:schemeClr val="bg1"/>
                </a:solidFill>
                <a:latin typeface="Century Gothic" pitchFamily="34" charset="0"/>
              </a:rPr>
              <a:t>  Days and dates</a:t>
            </a:r>
          </a:p>
          <a:p>
            <a:pPr lvl="2">
              <a:lnSpc>
                <a:spcPct val="150000"/>
              </a:lnSpc>
              <a:buFont typeface="Wingdings" pitchFamily="2" charset="2"/>
              <a:buChar char="ü"/>
            </a:pPr>
            <a:r>
              <a:rPr lang="en-US" sz="3600" dirty="0" smtClean="0">
                <a:solidFill>
                  <a:schemeClr val="bg1"/>
                </a:solidFill>
                <a:latin typeface="Century Gothic" pitchFamily="34" charset="0"/>
              </a:rPr>
              <a:t>  Interpreters</a:t>
            </a:r>
          </a:p>
          <a:p>
            <a:pPr lvl="2">
              <a:lnSpc>
                <a:spcPct val="150000"/>
              </a:lnSpc>
              <a:buFont typeface="Wingdings" pitchFamily="2" charset="2"/>
              <a:buChar char="ü"/>
            </a:pPr>
            <a:r>
              <a:rPr lang="en-US" sz="3600" dirty="0" smtClean="0">
                <a:solidFill>
                  <a:schemeClr val="bg1"/>
                </a:solidFill>
                <a:latin typeface="Century Gothic" pitchFamily="34" charset="0"/>
              </a:rPr>
              <a:t>  Length of conferences</a:t>
            </a:r>
          </a:p>
          <a:p>
            <a:endParaRPr lang="en-US" sz="3600" b="1"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om_by_ecegurlu.jpg"/>
          <p:cNvPicPr>
            <a:picLocks noChangeAspect="1"/>
          </p:cNvPicPr>
          <p:nvPr/>
        </p:nvPicPr>
        <p:blipFill>
          <a:blip r:embed="rId3" cstate="print">
            <a:grayscl/>
          </a:blip>
          <a:srcRect l="32196"/>
          <a:stretch>
            <a:fillRect/>
          </a:stretch>
        </p:blipFill>
        <p:spPr>
          <a:xfrm>
            <a:off x="6248400" y="0"/>
            <a:ext cx="3124200" cy="6858000"/>
          </a:xfrm>
          <a:prstGeom prst="rect">
            <a:avLst/>
          </a:prstGeom>
        </p:spPr>
      </p:pic>
      <p:pic>
        <p:nvPicPr>
          <p:cNvPr id="13" name="Picture 12" descr="teacher nice.jpg"/>
          <p:cNvPicPr>
            <a:picLocks noChangeAspect="1"/>
          </p:cNvPicPr>
          <p:nvPr/>
        </p:nvPicPr>
        <p:blipFill>
          <a:blip r:embed="rId4" cstate="print"/>
          <a:srcRect r="41866"/>
          <a:stretch>
            <a:fillRect/>
          </a:stretch>
        </p:blipFill>
        <p:spPr>
          <a:xfrm>
            <a:off x="-152400" y="0"/>
            <a:ext cx="2743200" cy="6858000"/>
          </a:xfrm>
          <a:prstGeom prst="rect">
            <a:avLst/>
          </a:prstGeom>
        </p:spPr>
      </p:pic>
      <p:sp>
        <p:nvSpPr>
          <p:cNvPr id="8" name="TextBox 7"/>
          <p:cNvSpPr txBox="1"/>
          <p:nvPr/>
        </p:nvSpPr>
        <p:spPr>
          <a:xfrm>
            <a:off x="2743200" y="609600"/>
            <a:ext cx="3429000" cy="5940088"/>
          </a:xfrm>
          <a:prstGeom prst="rect">
            <a:avLst/>
          </a:prstGeom>
          <a:noFill/>
        </p:spPr>
        <p:txBody>
          <a:bodyPr wrap="square" rtlCol="0">
            <a:spAutoFit/>
          </a:bodyPr>
          <a:lstStyle/>
          <a:p>
            <a:endParaRPr lang="en-US" sz="2000" b="1" dirty="0" smtClean="0">
              <a:solidFill>
                <a:schemeClr val="bg1"/>
              </a:solidFill>
            </a:endParaRPr>
          </a:p>
          <a:p>
            <a:pPr>
              <a:buFont typeface="Arial" pitchFamily="34" charset="0"/>
              <a:buChar char="•"/>
            </a:pPr>
            <a:r>
              <a:rPr lang="en-US" sz="2400" b="1" dirty="0" smtClean="0">
                <a:solidFill>
                  <a:schemeClr val="bg1"/>
                </a:solidFill>
              </a:rPr>
              <a:t>Share specific academic goals and progress</a:t>
            </a:r>
          </a:p>
          <a:p>
            <a:endParaRPr lang="en-US" sz="2400" b="1" dirty="0" smtClean="0">
              <a:solidFill>
                <a:schemeClr val="bg1"/>
              </a:solidFill>
            </a:endParaRPr>
          </a:p>
          <a:p>
            <a:pPr>
              <a:buFont typeface="Arial" pitchFamily="34" charset="0"/>
              <a:buChar char="•"/>
            </a:pPr>
            <a:r>
              <a:rPr lang="en-US" sz="2400" b="1" dirty="0" smtClean="0">
                <a:solidFill>
                  <a:schemeClr val="bg1"/>
                </a:solidFill>
              </a:rPr>
              <a:t>Honor the parent ‘s role</a:t>
            </a:r>
          </a:p>
          <a:p>
            <a:endParaRPr lang="en-US" sz="2400" b="1" dirty="0" smtClean="0">
              <a:solidFill>
                <a:schemeClr val="bg1"/>
              </a:solidFill>
            </a:endParaRPr>
          </a:p>
          <a:p>
            <a:pPr>
              <a:buFont typeface="Arial" pitchFamily="34" charset="0"/>
              <a:buChar char="•"/>
            </a:pPr>
            <a:r>
              <a:rPr lang="en-US" sz="2400" b="1" dirty="0" smtClean="0">
                <a:solidFill>
                  <a:schemeClr val="bg1"/>
                </a:solidFill>
              </a:rPr>
              <a:t>Establish a plan for ongoing communication</a:t>
            </a:r>
          </a:p>
          <a:p>
            <a:pPr>
              <a:buFont typeface="Arial" pitchFamily="34" charset="0"/>
              <a:buChar char="•"/>
            </a:pPr>
            <a:endParaRPr lang="en-US" sz="2400" b="1" dirty="0" smtClean="0">
              <a:solidFill>
                <a:schemeClr val="bg1"/>
              </a:solidFill>
            </a:endParaRPr>
          </a:p>
          <a:p>
            <a:pPr>
              <a:buFont typeface="Arial" pitchFamily="34" charset="0"/>
              <a:buChar char="•"/>
            </a:pPr>
            <a:r>
              <a:rPr lang="en-US" sz="2400" b="1" dirty="0" smtClean="0">
                <a:solidFill>
                  <a:schemeClr val="bg1"/>
                </a:solidFill>
              </a:rPr>
              <a:t>Strengthen the bonds between home and school</a:t>
            </a:r>
          </a:p>
          <a:p>
            <a:pPr>
              <a:buFont typeface="Arial" pitchFamily="34" charset="0"/>
              <a:buChar char="•"/>
            </a:pPr>
            <a:endParaRPr lang="en-US" sz="2400" b="1" dirty="0" smtClean="0">
              <a:solidFill>
                <a:schemeClr val="bg1"/>
              </a:solidFill>
            </a:endParaRPr>
          </a:p>
          <a:p>
            <a:pPr>
              <a:buFont typeface="Arial" pitchFamily="34" charset="0"/>
              <a:buChar char="•"/>
            </a:pPr>
            <a:r>
              <a:rPr lang="en-US" sz="2400" b="1" dirty="0" smtClean="0">
                <a:solidFill>
                  <a:schemeClr val="bg1"/>
                </a:solidFill>
              </a:rPr>
              <a:t>Empower parents to help their child succeed</a:t>
            </a:r>
          </a:p>
          <a:p>
            <a:endParaRPr lang="en-US" sz="2400" b="1" dirty="0">
              <a:solidFill>
                <a:schemeClr val="bg1"/>
              </a:solidFill>
            </a:endParaRPr>
          </a:p>
        </p:txBody>
      </p:sp>
      <p:sp>
        <p:nvSpPr>
          <p:cNvPr id="9" name="TextBox 8"/>
          <p:cNvSpPr txBox="1"/>
          <p:nvPr/>
        </p:nvSpPr>
        <p:spPr>
          <a:xfrm>
            <a:off x="-152400" y="228601"/>
            <a:ext cx="9525000" cy="646331"/>
          </a:xfrm>
          <a:prstGeom prst="rect">
            <a:avLst/>
          </a:prstGeom>
          <a:noFill/>
        </p:spPr>
        <p:txBody>
          <a:bodyPr wrap="square" rtlCol="0">
            <a:spAutoFit/>
          </a:bodyPr>
          <a:lstStyle/>
          <a:p>
            <a:pPr algn="ctr"/>
            <a:r>
              <a:rPr lang="en-US" sz="3600" dirty="0" smtClean="0">
                <a:solidFill>
                  <a:srgbClr val="CCFFCC"/>
                </a:solidFill>
                <a:effectLst>
                  <a:outerShdw blurRad="38100" dist="38100" dir="2700000" algn="tl">
                    <a:srgbClr val="000000">
                      <a:alpha val="43137"/>
                    </a:srgbClr>
                  </a:outerShdw>
                </a:effectLst>
                <a:latin typeface="Century Gothic" pitchFamily="34" charset="0"/>
              </a:rPr>
              <a:t>Effective Parent Teacher Conferences:</a:t>
            </a:r>
          </a:p>
        </p:txBody>
      </p:sp>
      <p:sp>
        <p:nvSpPr>
          <p:cNvPr id="10" name="TextBox 9"/>
          <p:cNvSpPr txBox="1"/>
          <p:nvPr/>
        </p:nvSpPr>
        <p:spPr>
          <a:xfrm>
            <a:off x="0" y="5715000"/>
            <a:ext cx="3200400" cy="914400"/>
          </a:xfrm>
          <a:prstGeom prst="rect">
            <a:avLst/>
          </a:prstGeom>
          <a:noFill/>
        </p:spPr>
        <p:txBody>
          <a:bodyPr wrap="square" rtlCol="0">
            <a:spAutoFit/>
          </a:bodyPr>
          <a:lstStyle/>
          <a:p>
            <a:pPr>
              <a:lnSpc>
                <a:spcPct val="150000"/>
              </a:lnSpc>
            </a:pPr>
            <a:r>
              <a:rPr lang="en-US" sz="3600" b="1" dirty="0" smtClean="0">
                <a:solidFill>
                  <a:srgbClr val="00B0F0"/>
                </a:solidFill>
              </a:rPr>
              <a:t>              </a:t>
            </a:r>
            <a:r>
              <a:rPr lang="en-US" sz="3600" b="1" dirty="0" smtClean="0">
                <a:solidFill>
                  <a:srgbClr val="CCFFCC"/>
                </a:solidFill>
                <a:effectLst>
                  <a:outerShdw blurRad="38100" dist="38100" dir="2700000" algn="tl">
                    <a:srgbClr val="000000">
                      <a:alpha val="43137"/>
                    </a:srgbClr>
                  </a:outerShdw>
                </a:effectLst>
              </a:rPr>
              <a:t>Teacher</a:t>
            </a:r>
            <a:r>
              <a:rPr lang="en-US" sz="3600" b="1" dirty="0" smtClean="0">
                <a:solidFill>
                  <a:srgbClr val="00B0F0"/>
                </a:solidFill>
              </a:rPr>
              <a:t>                          </a:t>
            </a:r>
            <a:endParaRPr lang="en-US" sz="3600" b="1" dirty="0" smtClean="0">
              <a:solidFill>
                <a:srgbClr val="66CCFF"/>
              </a:solidFill>
              <a:effectLst>
                <a:outerShdw blurRad="38100" dist="38100" dir="2700000" algn="tl">
                  <a:srgbClr val="000000">
                    <a:alpha val="43137"/>
                  </a:srgbClr>
                </a:outerShdw>
              </a:effectLst>
            </a:endParaRPr>
          </a:p>
        </p:txBody>
      </p:sp>
      <p:sp>
        <p:nvSpPr>
          <p:cNvPr id="11" name="TextBox 10"/>
          <p:cNvSpPr txBox="1"/>
          <p:nvPr/>
        </p:nvSpPr>
        <p:spPr>
          <a:xfrm>
            <a:off x="6172200" y="3733800"/>
            <a:ext cx="2971800" cy="914400"/>
          </a:xfrm>
          <a:prstGeom prst="rect">
            <a:avLst/>
          </a:prstGeom>
          <a:noFill/>
        </p:spPr>
        <p:txBody>
          <a:bodyPr wrap="square" rtlCol="0">
            <a:spAutoFit/>
          </a:bodyPr>
          <a:lstStyle/>
          <a:p>
            <a:pPr algn="r">
              <a:lnSpc>
                <a:spcPct val="150000"/>
              </a:lnSpc>
            </a:pPr>
            <a:r>
              <a:rPr lang="en-US" sz="3600" b="1" dirty="0" smtClean="0">
                <a:solidFill>
                  <a:srgbClr val="66CCFF"/>
                </a:solidFill>
                <a:effectLst>
                  <a:outerShdw blurRad="38100" dist="38100" dir="2700000" algn="tl">
                    <a:srgbClr val="000000">
                      <a:alpha val="43137"/>
                    </a:srgbClr>
                  </a:outerShdw>
                </a:effectLst>
              </a:rPr>
              <a:t>Parent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314271"/>
            <a:ext cx="9144000" cy="1200329"/>
          </a:xfrm>
          <a:prstGeom prst="rect">
            <a:avLst/>
          </a:prstGeom>
          <a:noFill/>
        </p:spPr>
        <p:txBody>
          <a:bodyPr wrap="square" rtlCol="0">
            <a:spAutoFit/>
          </a:bodyPr>
          <a:lstStyle/>
          <a:p>
            <a:pPr algn="ctr"/>
            <a:r>
              <a:rPr lang="en-US" sz="3600" b="1" dirty="0" smtClean="0">
                <a:solidFill>
                  <a:schemeClr val="bg1"/>
                </a:solidFill>
                <a:latin typeface="Arial Rounded MT Bold" pitchFamily="34" charset="0"/>
              </a:rPr>
              <a:t>The actual conference itself</a:t>
            </a:r>
          </a:p>
          <a:p>
            <a:pPr algn="ctr"/>
            <a:r>
              <a:rPr lang="en-US" sz="3600" b="1" dirty="0" smtClean="0">
                <a:solidFill>
                  <a:schemeClr val="bg1"/>
                </a:solidFill>
                <a:latin typeface="Arial Rounded MT Bold" pitchFamily="34" charset="0"/>
              </a:rPr>
              <a:t>Is rarely discussed.</a:t>
            </a:r>
            <a:endParaRPr lang="en-US" sz="3600" b="1" dirty="0">
              <a:solidFill>
                <a:schemeClr val="bg1"/>
              </a:solidFill>
              <a:latin typeface="Arial Rounded MT Bold" pitchFamily="34" charset="0"/>
            </a:endParaRPr>
          </a:p>
        </p:txBody>
      </p:sp>
      <p:sp>
        <p:nvSpPr>
          <p:cNvPr id="7" name="TextBox 6"/>
          <p:cNvSpPr txBox="1"/>
          <p:nvPr/>
        </p:nvSpPr>
        <p:spPr>
          <a:xfrm>
            <a:off x="0" y="3600271"/>
            <a:ext cx="9144000" cy="1446550"/>
          </a:xfrm>
          <a:prstGeom prst="rect">
            <a:avLst/>
          </a:prstGeom>
          <a:noFill/>
        </p:spPr>
        <p:txBody>
          <a:bodyPr wrap="square" rtlCol="0">
            <a:spAutoFit/>
          </a:bodyPr>
          <a:lstStyle/>
          <a:p>
            <a:pPr algn="ctr"/>
            <a:r>
              <a:rPr lang="en-US" sz="8800" b="1" dirty="0" smtClean="0">
                <a:ln>
                  <a:solidFill>
                    <a:schemeClr val="accent5">
                      <a:lumMod val="40000"/>
                      <a:lumOff val="60000"/>
                    </a:schemeClr>
                  </a:solidFill>
                </a:ln>
                <a:solidFill>
                  <a:schemeClr val="accent1">
                    <a:lumMod val="50000"/>
                  </a:schemeClr>
                </a:solidFill>
                <a:effectLst>
                  <a:glow rad="228600">
                    <a:schemeClr val="accent3">
                      <a:satMod val="175000"/>
                      <a:alpha val="40000"/>
                    </a:schemeClr>
                  </a:glow>
                </a:effectLst>
              </a:rPr>
              <a:t>WHY?</a:t>
            </a:r>
            <a:endParaRPr lang="en-US" sz="8800" b="1" dirty="0">
              <a:ln>
                <a:solidFill>
                  <a:schemeClr val="accent5">
                    <a:lumMod val="40000"/>
                    <a:lumOff val="60000"/>
                  </a:schemeClr>
                </a:solidFill>
              </a:ln>
              <a:solidFill>
                <a:schemeClr val="accent1">
                  <a:lumMod val="50000"/>
                </a:schemeClr>
              </a:solidFill>
              <a:effectLst>
                <a:glow rad="228600">
                  <a:schemeClr val="accent3">
                    <a:satMod val="175000"/>
                    <a:alpha val="40000"/>
                  </a:schemeClr>
                </a:glow>
              </a:effectLst>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om_by_ecegurlu.jpg"/>
          <p:cNvPicPr>
            <a:picLocks noChangeAspect="1"/>
          </p:cNvPicPr>
          <p:nvPr/>
        </p:nvPicPr>
        <p:blipFill>
          <a:blip r:embed="rId3" cstate="print">
            <a:grayscl/>
          </a:blip>
          <a:srcRect l="28889"/>
          <a:stretch>
            <a:fillRect/>
          </a:stretch>
        </p:blipFill>
        <p:spPr>
          <a:xfrm>
            <a:off x="5867400" y="0"/>
            <a:ext cx="3276600" cy="6858000"/>
          </a:xfrm>
          <a:prstGeom prst="rect">
            <a:avLst/>
          </a:prstGeom>
        </p:spPr>
      </p:pic>
      <p:pic>
        <p:nvPicPr>
          <p:cNvPr id="13" name="Picture 12" descr="teacher nice.jpg"/>
          <p:cNvPicPr>
            <a:picLocks noChangeAspect="1"/>
          </p:cNvPicPr>
          <p:nvPr/>
        </p:nvPicPr>
        <p:blipFill>
          <a:blip r:embed="rId4" cstate="print"/>
          <a:srcRect r="30239"/>
          <a:stretch>
            <a:fillRect/>
          </a:stretch>
        </p:blipFill>
        <p:spPr>
          <a:xfrm>
            <a:off x="0" y="0"/>
            <a:ext cx="3200400" cy="6858000"/>
          </a:xfrm>
          <a:prstGeom prst="rect">
            <a:avLst/>
          </a:prstGeom>
        </p:spPr>
      </p:pic>
      <p:sp>
        <p:nvSpPr>
          <p:cNvPr id="11" name="TextBox 10"/>
          <p:cNvSpPr txBox="1"/>
          <p:nvPr/>
        </p:nvSpPr>
        <p:spPr>
          <a:xfrm>
            <a:off x="3200400" y="1190685"/>
            <a:ext cx="2667000" cy="4524315"/>
          </a:xfrm>
          <a:prstGeom prst="rect">
            <a:avLst/>
          </a:prstGeom>
          <a:noFill/>
        </p:spPr>
        <p:txBody>
          <a:bodyPr wrap="square" rtlCol="0">
            <a:spAutoFit/>
          </a:bodyPr>
          <a:lstStyle/>
          <a:p>
            <a:pPr algn="ctr"/>
            <a:r>
              <a:rPr lang="en-US" sz="3600" dirty="0" smtClean="0">
                <a:solidFill>
                  <a:srgbClr val="CCFFCC"/>
                </a:solidFill>
              </a:rPr>
              <a:t>Two perfectly nice </a:t>
            </a:r>
          </a:p>
          <a:p>
            <a:pPr algn="ctr"/>
            <a:r>
              <a:rPr lang="en-US" sz="3600" dirty="0" smtClean="0">
                <a:solidFill>
                  <a:srgbClr val="CCFFCC"/>
                </a:solidFill>
              </a:rPr>
              <a:t>people </a:t>
            </a:r>
          </a:p>
          <a:p>
            <a:pPr algn="ctr"/>
            <a:r>
              <a:rPr lang="en-US" sz="3600" dirty="0" smtClean="0">
                <a:solidFill>
                  <a:srgbClr val="CCFFCC"/>
                </a:solidFill>
              </a:rPr>
              <a:t>who </a:t>
            </a:r>
          </a:p>
          <a:p>
            <a:pPr algn="ctr"/>
            <a:r>
              <a:rPr lang="en-US" sz="3600" dirty="0" smtClean="0">
                <a:solidFill>
                  <a:srgbClr val="CCFFCC"/>
                </a:solidFill>
              </a:rPr>
              <a:t>care </a:t>
            </a:r>
          </a:p>
          <a:p>
            <a:pPr algn="ctr"/>
            <a:r>
              <a:rPr lang="en-US" sz="3600" dirty="0" smtClean="0">
                <a:solidFill>
                  <a:srgbClr val="CCFFCC"/>
                </a:solidFill>
              </a:rPr>
              <a:t>about </a:t>
            </a:r>
          </a:p>
          <a:p>
            <a:pPr algn="ctr"/>
            <a:r>
              <a:rPr lang="en-US" sz="3600" dirty="0" smtClean="0">
                <a:solidFill>
                  <a:srgbClr val="CCFFCC"/>
                </a:solidFill>
              </a:rPr>
              <a:t>Bobby</a:t>
            </a:r>
          </a:p>
        </p:txBody>
      </p:sp>
      <p:sp>
        <p:nvSpPr>
          <p:cNvPr id="17" name="TextBox 16"/>
          <p:cNvSpPr txBox="1"/>
          <p:nvPr/>
        </p:nvSpPr>
        <p:spPr>
          <a:xfrm>
            <a:off x="0" y="5181600"/>
            <a:ext cx="3200400" cy="914400"/>
          </a:xfrm>
          <a:prstGeom prst="rect">
            <a:avLst/>
          </a:prstGeom>
          <a:noFill/>
        </p:spPr>
        <p:txBody>
          <a:bodyPr wrap="square" rtlCol="0">
            <a:spAutoFit/>
          </a:bodyPr>
          <a:lstStyle/>
          <a:p>
            <a:pPr>
              <a:lnSpc>
                <a:spcPct val="150000"/>
              </a:lnSpc>
            </a:pPr>
            <a:r>
              <a:rPr lang="en-US" sz="3600" b="1" dirty="0" smtClean="0">
                <a:solidFill>
                  <a:srgbClr val="00B0F0"/>
                </a:solidFill>
              </a:rPr>
              <a:t>              </a:t>
            </a:r>
            <a:r>
              <a:rPr lang="en-US" sz="3600" b="1" dirty="0" smtClean="0">
                <a:solidFill>
                  <a:srgbClr val="CCFFCC"/>
                </a:solidFill>
                <a:effectLst>
                  <a:outerShdw blurRad="38100" dist="38100" dir="2700000" algn="tl">
                    <a:srgbClr val="000000">
                      <a:alpha val="43137"/>
                    </a:srgbClr>
                  </a:outerShdw>
                </a:effectLst>
              </a:rPr>
              <a:t>Teacher</a:t>
            </a:r>
            <a:r>
              <a:rPr lang="en-US" sz="3600" b="1" dirty="0" smtClean="0">
                <a:solidFill>
                  <a:srgbClr val="00B0F0"/>
                </a:solidFill>
              </a:rPr>
              <a:t>                          </a:t>
            </a:r>
            <a:endParaRPr lang="en-US" sz="3600" b="1" dirty="0" smtClean="0">
              <a:solidFill>
                <a:srgbClr val="66CCFF"/>
              </a:solidFill>
              <a:effectLst>
                <a:outerShdw blurRad="38100" dist="38100" dir="2700000" algn="tl">
                  <a:srgbClr val="000000">
                    <a:alpha val="43137"/>
                  </a:srgbClr>
                </a:outerShdw>
              </a:effectLst>
            </a:endParaRPr>
          </a:p>
        </p:txBody>
      </p:sp>
      <p:sp>
        <p:nvSpPr>
          <p:cNvPr id="9" name="TextBox 8"/>
          <p:cNvSpPr txBox="1"/>
          <p:nvPr/>
        </p:nvSpPr>
        <p:spPr>
          <a:xfrm>
            <a:off x="6172200" y="3733800"/>
            <a:ext cx="2971800" cy="914400"/>
          </a:xfrm>
          <a:prstGeom prst="rect">
            <a:avLst/>
          </a:prstGeom>
          <a:noFill/>
        </p:spPr>
        <p:txBody>
          <a:bodyPr wrap="square" rtlCol="0">
            <a:spAutoFit/>
          </a:bodyPr>
          <a:lstStyle/>
          <a:p>
            <a:pPr algn="r">
              <a:lnSpc>
                <a:spcPct val="150000"/>
              </a:lnSpc>
            </a:pPr>
            <a:r>
              <a:rPr lang="en-US" sz="3600" b="1" dirty="0" smtClean="0">
                <a:solidFill>
                  <a:srgbClr val="66CCFF"/>
                </a:solidFill>
                <a:effectLst>
                  <a:outerShdw blurRad="38100" dist="38100" dir="2700000" algn="tl">
                    <a:srgbClr val="000000">
                      <a:alpha val="43137"/>
                    </a:srgbClr>
                  </a:outerShdw>
                </a:effectLst>
              </a:rPr>
              <a:t>Parent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om_by_ecegurlu.jpg"/>
          <p:cNvPicPr>
            <a:picLocks noChangeAspect="1"/>
          </p:cNvPicPr>
          <p:nvPr/>
        </p:nvPicPr>
        <p:blipFill>
          <a:blip r:embed="rId3" cstate="print">
            <a:grayscl/>
          </a:blip>
          <a:srcRect l="28889"/>
          <a:stretch>
            <a:fillRect/>
          </a:stretch>
        </p:blipFill>
        <p:spPr>
          <a:xfrm>
            <a:off x="5867400" y="0"/>
            <a:ext cx="3276600" cy="6858000"/>
          </a:xfrm>
          <a:prstGeom prst="rect">
            <a:avLst/>
          </a:prstGeom>
        </p:spPr>
      </p:pic>
      <p:pic>
        <p:nvPicPr>
          <p:cNvPr id="13" name="Picture 12" descr="teacher nice.jpg"/>
          <p:cNvPicPr>
            <a:picLocks noChangeAspect="1"/>
          </p:cNvPicPr>
          <p:nvPr/>
        </p:nvPicPr>
        <p:blipFill>
          <a:blip r:embed="rId4" cstate="print"/>
          <a:srcRect r="30239"/>
          <a:stretch>
            <a:fillRect/>
          </a:stretch>
        </p:blipFill>
        <p:spPr>
          <a:xfrm>
            <a:off x="0" y="0"/>
            <a:ext cx="3200400" cy="6858000"/>
          </a:xfrm>
          <a:prstGeom prst="rect">
            <a:avLst/>
          </a:prstGeom>
        </p:spPr>
      </p:pic>
      <p:sp>
        <p:nvSpPr>
          <p:cNvPr id="11" name="TextBox 10"/>
          <p:cNvSpPr txBox="1"/>
          <p:nvPr/>
        </p:nvSpPr>
        <p:spPr>
          <a:xfrm>
            <a:off x="3200400" y="1524000"/>
            <a:ext cx="2667000" cy="4524315"/>
          </a:xfrm>
          <a:prstGeom prst="rect">
            <a:avLst/>
          </a:prstGeom>
          <a:noFill/>
        </p:spPr>
        <p:txBody>
          <a:bodyPr wrap="square" rtlCol="0">
            <a:spAutoFit/>
          </a:bodyPr>
          <a:lstStyle/>
          <a:p>
            <a:pPr algn="ctr">
              <a:lnSpc>
                <a:spcPct val="200000"/>
              </a:lnSpc>
            </a:pPr>
            <a:r>
              <a:rPr lang="en-US" sz="2400" b="1" dirty="0" smtClean="0">
                <a:solidFill>
                  <a:srgbClr val="CCFFCC"/>
                </a:solidFill>
              </a:rPr>
              <a:t>An opportunity </a:t>
            </a:r>
          </a:p>
          <a:p>
            <a:pPr algn="ctr">
              <a:lnSpc>
                <a:spcPct val="200000"/>
              </a:lnSpc>
            </a:pPr>
            <a:r>
              <a:rPr lang="en-US" sz="2400" b="1" dirty="0" smtClean="0">
                <a:solidFill>
                  <a:srgbClr val="CCFFCC"/>
                </a:solidFill>
              </a:rPr>
              <a:t>for communication and collaboration between these perfectly nice people.</a:t>
            </a:r>
          </a:p>
        </p:txBody>
      </p:sp>
      <p:sp>
        <p:nvSpPr>
          <p:cNvPr id="17" name="TextBox 16"/>
          <p:cNvSpPr txBox="1"/>
          <p:nvPr/>
        </p:nvSpPr>
        <p:spPr>
          <a:xfrm>
            <a:off x="304800" y="228600"/>
            <a:ext cx="6781800" cy="1569660"/>
          </a:xfrm>
          <a:prstGeom prst="rect">
            <a:avLst/>
          </a:prstGeom>
          <a:noFill/>
        </p:spPr>
        <p:txBody>
          <a:bodyPr wrap="square" rtlCol="0">
            <a:spAutoFit/>
          </a:bodyPr>
          <a:lstStyle/>
          <a:p>
            <a:r>
              <a:rPr lang="en-US" sz="4800" b="1" dirty="0" smtClean="0">
                <a:solidFill>
                  <a:schemeClr val="bg1"/>
                </a:solidFill>
                <a:effectLst>
                  <a:glow rad="63500">
                    <a:schemeClr val="accent1">
                      <a:satMod val="175000"/>
                      <a:alpha val="40000"/>
                    </a:schemeClr>
                  </a:glow>
                </a:effectLst>
                <a:latin typeface="Century Gothic" pitchFamily="34" charset="0"/>
              </a:rPr>
              <a:t>Bobby’s Parent </a:t>
            </a:r>
          </a:p>
          <a:p>
            <a:r>
              <a:rPr lang="en-US" sz="4800" b="1" dirty="0" smtClean="0">
                <a:solidFill>
                  <a:schemeClr val="bg1"/>
                </a:solidFill>
                <a:effectLst>
                  <a:glow rad="63500">
                    <a:schemeClr val="accent1">
                      <a:satMod val="175000"/>
                      <a:alpha val="40000"/>
                    </a:schemeClr>
                  </a:glow>
                </a:effectLst>
                <a:latin typeface="Century Gothic" pitchFamily="34" charset="0"/>
              </a:rPr>
              <a:t>Teacher Conference </a:t>
            </a:r>
          </a:p>
        </p:txBody>
      </p:sp>
      <p:sp>
        <p:nvSpPr>
          <p:cNvPr id="9" name="TextBox 8"/>
          <p:cNvSpPr txBox="1"/>
          <p:nvPr/>
        </p:nvSpPr>
        <p:spPr>
          <a:xfrm>
            <a:off x="0" y="5181600"/>
            <a:ext cx="3200400" cy="914400"/>
          </a:xfrm>
          <a:prstGeom prst="rect">
            <a:avLst/>
          </a:prstGeom>
          <a:noFill/>
        </p:spPr>
        <p:txBody>
          <a:bodyPr wrap="square" rtlCol="0">
            <a:spAutoFit/>
          </a:bodyPr>
          <a:lstStyle/>
          <a:p>
            <a:pPr>
              <a:lnSpc>
                <a:spcPct val="150000"/>
              </a:lnSpc>
            </a:pPr>
            <a:r>
              <a:rPr lang="en-US" sz="3600" b="1" dirty="0" smtClean="0">
                <a:solidFill>
                  <a:srgbClr val="00B0F0"/>
                </a:solidFill>
              </a:rPr>
              <a:t>              </a:t>
            </a:r>
            <a:r>
              <a:rPr lang="en-US" sz="3600" b="1" dirty="0" smtClean="0">
                <a:solidFill>
                  <a:srgbClr val="CCFFCC"/>
                </a:solidFill>
                <a:effectLst>
                  <a:outerShdw blurRad="38100" dist="38100" dir="2700000" algn="tl">
                    <a:srgbClr val="000000">
                      <a:alpha val="43137"/>
                    </a:srgbClr>
                  </a:outerShdw>
                </a:effectLst>
              </a:rPr>
              <a:t>Teacher</a:t>
            </a:r>
            <a:r>
              <a:rPr lang="en-US" sz="3600" b="1" dirty="0" smtClean="0">
                <a:solidFill>
                  <a:srgbClr val="00B0F0"/>
                </a:solidFill>
              </a:rPr>
              <a:t>                          </a:t>
            </a:r>
            <a:endParaRPr lang="en-US" sz="3600" b="1" dirty="0" smtClean="0">
              <a:solidFill>
                <a:srgbClr val="66CCFF"/>
              </a:solidFill>
              <a:effectLst>
                <a:outerShdw blurRad="38100" dist="38100" dir="2700000" algn="tl">
                  <a:srgbClr val="000000">
                    <a:alpha val="43137"/>
                  </a:srgbClr>
                </a:outerShdw>
              </a:effectLst>
            </a:endParaRPr>
          </a:p>
        </p:txBody>
      </p:sp>
      <p:sp>
        <p:nvSpPr>
          <p:cNvPr id="10" name="TextBox 9"/>
          <p:cNvSpPr txBox="1"/>
          <p:nvPr/>
        </p:nvSpPr>
        <p:spPr>
          <a:xfrm>
            <a:off x="6172200" y="3733800"/>
            <a:ext cx="2971800" cy="914400"/>
          </a:xfrm>
          <a:prstGeom prst="rect">
            <a:avLst/>
          </a:prstGeom>
          <a:noFill/>
        </p:spPr>
        <p:txBody>
          <a:bodyPr wrap="square" rtlCol="0">
            <a:spAutoFit/>
          </a:bodyPr>
          <a:lstStyle/>
          <a:p>
            <a:pPr algn="r">
              <a:lnSpc>
                <a:spcPct val="150000"/>
              </a:lnSpc>
            </a:pPr>
            <a:r>
              <a:rPr lang="en-US" sz="3600" b="1" dirty="0" smtClean="0">
                <a:solidFill>
                  <a:srgbClr val="66CCFF"/>
                </a:solidFill>
                <a:effectLst>
                  <a:outerShdw blurRad="38100" dist="38100" dir="2700000" algn="tl">
                    <a:srgbClr val="000000">
                      <a:alpha val="43137"/>
                    </a:srgbClr>
                  </a:outerShdw>
                </a:effectLst>
              </a:rPr>
              <a:t>Parent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mom_by_ecegurlu.jpg"/>
          <p:cNvPicPr>
            <a:picLocks noChangeAspect="1"/>
          </p:cNvPicPr>
          <p:nvPr/>
        </p:nvPicPr>
        <p:blipFill>
          <a:blip r:embed="rId3" cstate="print">
            <a:grayscl/>
          </a:blip>
          <a:srcRect l="28889"/>
          <a:stretch>
            <a:fillRect/>
          </a:stretch>
        </p:blipFill>
        <p:spPr>
          <a:xfrm>
            <a:off x="5867400" y="0"/>
            <a:ext cx="3276600" cy="6888540"/>
          </a:xfrm>
          <a:prstGeom prst="rect">
            <a:avLst/>
          </a:prstGeom>
        </p:spPr>
      </p:pic>
      <p:pic>
        <p:nvPicPr>
          <p:cNvPr id="13" name="Picture 12" descr="teacher nice.jpg"/>
          <p:cNvPicPr>
            <a:picLocks noChangeAspect="1"/>
          </p:cNvPicPr>
          <p:nvPr/>
        </p:nvPicPr>
        <p:blipFill>
          <a:blip r:embed="rId4" cstate="print"/>
          <a:srcRect r="30239"/>
          <a:stretch>
            <a:fillRect/>
          </a:stretch>
        </p:blipFill>
        <p:spPr>
          <a:xfrm>
            <a:off x="0" y="0"/>
            <a:ext cx="3200400" cy="6858000"/>
          </a:xfrm>
          <a:prstGeom prst="rect">
            <a:avLst/>
          </a:prstGeom>
        </p:spPr>
      </p:pic>
      <p:sp>
        <p:nvSpPr>
          <p:cNvPr id="9" name="Cloud Callout 8"/>
          <p:cNvSpPr/>
          <p:nvPr/>
        </p:nvSpPr>
        <p:spPr>
          <a:xfrm>
            <a:off x="2362200" y="2133600"/>
            <a:ext cx="3505200" cy="2209800"/>
          </a:xfrm>
          <a:prstGeom prst="cloudCallout">
            <a:avLst>
              <a:gd name="adj1" fmla="val -56530"/>
              <a:gd name="adj2" fmla="val 7125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500" dirty="0">
              <a:solidFill>
                <a:schemeClr val="tx1">
                  <a:lumMod val="65000"/>
                  <a:lumOff val="35000"/>
                </a:schemeClr>
              </a:solidFill>
              <a:latin typeface="Adobe Garamond Pro Bold" pitchFamily="18" charset="0"/>
            </a:endParaRPr>
          </a:p>
        </p:txBody>
      </p:sp>
      <p:sp>
        <p:nvSpPr>
          <p:cNvPr id="14" name="Oval 13"/>
          <p:cNvSpPr/>
          <p:nvPr/>
        </p:nvSpPr>
        <p:spPr>
          <a:xfrm>
            <a:off x="5715000" y="18288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943600" y="1676400"/>
            <a:ext cx="152400" cy="152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562600" y="2057400"/>
            <a:ext cx="228600" cy="2286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685800" y="228600"/>
            <a:ext cx="5562600" cy="1569660"/>
          </a:xfrm>
          <a:prstGeom prst="rect">
            <a:avLst/>
          </a:prstGeom>
          <a:noFill/>
        </p:spPr>
        <p:txBody>
          <a:bodyPr wrap="square" rtlCol="0">
            <a:spAutoFit/>
          </a:bodyPr>
          <a:lstStyle/>
          <a:p>
            <a:r>
              <a:rPr lang="en-US" sz="4800" b="1" dirty="0" smtClean="0">
                <a:solidFill>
                  <a:schemeClr val="bg1"/>
                </a:solidFill>
              </a:rPr>
              <a:t>Bobby’s Parent </a:t>
            </a:r>
          </a:p>
          <a:p>
            <a:r>
              <a:rPr lang="en-US" sz="4800" b="1" dirty="0" smtClean="0">
                <a:solidFill>
                  <a:schemeClr val="bg1"/>
                </a:solidFill>
              </a:rPr>
              <a:t>Teacher Conference </a:t>
            </a:r>
          </a:p>
        </p:txBody>
      </p:sp>
      <p:sp>
        <p:nvSpPr>
          <p:cNvPr id="18" name="TextBox 17"/>
          <p:cNvSpPr txBox="1"/>
          <p:nvPr/>
        </p:nvSpPr>
        <p:spPr>
          <a:xfrm>
            <a:off x="0" y="5181600"/>
            <a:ext cx="3200400" cy="914400"/>
          </a:xfrm>
          <a:prstGeom prst="rect">
            <a:avLst/>
          </a:prstGeom>
          <a:noFill/>
        </p:spPr>
        <p:txBody>
          <a:bodyPr wrap="square" rtlCol="0">
            <a:spAutoFit/>
          </a:bodyPr>
          <a:lstStyle/>
          <a:p>
            <a:pPr>
              <a:lnSpc>
                <a:spcPct val="150000"/>
              </a:lnSpc>
            </a:pPr>
            <a:r>
              <a:rPr lang="en-US" sz="3600" b="1" dirty="0" smtClean="0">
                <a:solidFill>
                  <a:srgbClr val="00B0F0"/>
                </a:solidFill>
              </a:rPr>
              <a:t>              </a:t>
            </a:r>
            <a:r>
              <a:rPr lang="en-US" sz="3600" b="1" dirty="0" smtClean="0">
                <a:solidFill>
                  <a:srgbClr val="CCFFCC"/>
                </a:solidFill>
                <a:effectLst>
                  <a:outerShdw blurRad="38100" dist="38100" dir="2700000" algn="tl">
                    <a:srgbClr val="000000">
                      <a:alpha val="43137"/>
                    </a:srgbClr>
                  </a:outerShdw>
                </a:effectLst>
              </a:rPr>
              <a:t>Teacher</a:t>
            </a:r>
            <a:r>
              <a:rPr lang="en-US" sz="3600" b="1" dirty="0" smtClean="0">
                <a:solidFill>
                  <a:srgbClr val="00B0F0"/>
                </a:solidFill>
              </a:rPr>
              <a:t>                          </a:t>
            </a:r>
            <a:endParaRPr lang="en-US" sz="3600" b="1" dirty="0" smtClean="0">
              <a:solidFill>
                <a:srgbClr val="66CCFF"/>
              </a:solidFill>
              <a:effectLst>
                <a:outerShdw blurRad="38100" dist="38100" dir="2700000" algn="tl">
                  <a:srgbClr val="000000">
                    <a:alpha val="43137"/>
                  </a:srgbClr>
                </a:outerShdw>
              </a:effectLst>
            </a:endParaRPr>
          </a:p>
        </p:txBody>
      </p:sp>
      <p:sp>
        <p:nvSpPr>
          <p:cNvPr id="19" name="TextBox 18"/>
          <p:cNvSpPr txBox="1"/>
          <p:nvPr/>
        </p:nvSpPr>
        <p:spPr>
          <a:xfrm>
            <a:off x="6172200" y="3733800"/>
            <a:ext cx="2971800" cy="914400"/>
          </a:xfrm>
          <a:prstGeom prst="rect">
            <a:avLst/>
          </a:prstGeom>
          <a:noFill/>
        </p:spPr>
        <p:txBody>
          <a:bodyPr wrap="square" rtlCol="0">
            <a:spAutoFit/>
          </a:bodyPr>
          <a:lstStyle/>
          <a:p>
            <a:pPr algn="r">
              <a:lnSpc>
                <a:spcPct val="150000"/>
              </a:lnSpc>
            </a:pPr>
            <a:r>
              <a:rPr lang="en-US" sz="3600" b="1" dirty="0" smtClean="0">
                <a:solidFill>
                  <a:srgbClr val="66CCFF"/>
                </a:solidFill>
                <a:effectLst>
                  <a:outerShdw blurRad="38100" dist="38100" dir="2700000" algn="tl">
                    <a:srgbClr val="000000">
                      <a:alpha val="43137"/>
                    </a:srgbClr>
                  </a:outerShdw>
                </a:effectLst>
              </a:rPr>
              <a:t>Parent</a:t>
            </a:r>
          </a:p>
        </p:txBody>
      </p:sp>
      <p:sp>
        <p:nvSpPr>
          <p:cNvPr id="20" name="TextBox 19"/>
          <p:cNvSpPr txBox="1"/>
          <p:nvPr/>
        </p:nvSpPr>
        <p:spPr>
          <a:xfrm>
            <a:off x="3048000" y="2590800"/>
            <a:ext cx="2590800" cy="1200329"/>
          </a:xfrm>
          <a:prstGeom prst="rect">
            <a:avLst/>
          </a:prstGeom>
          <a:noFill/>
        </p:spPr>
        <p:txBody>
          <a:bodyPr wrap="square" rtlCol="0">
            <a:spAutoFit/>
          </a:bodyPr>
          <a:lstStyle/>
          <a:p>
            <a:r>
              <a:rPr lang="en-US" sz="2400" b="1" i="1" dirty="0" smtClean="0">
                <a:solidFill>
                  <a:schemeClr val="tx2">
                    <a:lumMod val="75000"/>
                  </a:schemeClr>
                </a:solidFill>
                <a:latin typeface="Arial Rounded MT Bold" pitchFamily="34" charset="0"/>
              </a:rPr>
              <a:t>What is she going to say about Bobby?</a:t>
            </a:r>
            <a:endParaRPr lang="en-US" sz="2400" b="1" i="1" dirty="0">
              <a:solidFill>
                <a:schemeClr val="tx2">
                  <a:lumMod val="75000"/>
                </a:schemeClr>
              </a:solidFill>
              <a:latin typeface="Arial Rounded MT Bold"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648200" y="1447800"/>
            <a:ext cx="4495800" cy="3330464"/>
          </a:xfrm>
          <a:prstGeom prst="rect">
            <a:avLst/>
          </a:prstGeom>
          <a:noFill/>
        </p:spPr>
        <p:txBody>
          <a:bodyPr wrap="square" rtlCol="0">
            <a:spAutoFit/>
          </a:bodyPr>
          <a:lstStyle/>
          <a:p>
            <a:pPr>
              <a:lnSpc>
                <a:spcPct val="150000"/>
              </a:lnSpc>
            </a:pPr>
            <a:r>
              <a:rPr lang="en-US" sz="3600" b="1" dirty="0" smtClean="0">
                <a:solidFill>
                  <a:srgbClr val="CCFFCC"/>
                </a:solidFill>
              </a:rPr>
              <a:t>“We’re sorry…</a:t>
            </a:r>
          </a:p>
          <a:p>
            <a:pPr>
              <a:lnSpc>
                <a:spcPct val="150000"/>
              </a:lnSpc>
            </a:pPr>
            <a:r>
              <a:rPr lang="en-US" sz="3600" b="1" dirty="0" smtClean="0">
                <a:solidFill>
                  <a:srgbClr val="CCFFCC"/>
                </a:solidFill>
              </a:rPr>
              <a:t>The person you are trying to reach has been disconnected.”</a:t>
            </a:r>
            <a:endParaRPr lang="en-US" sz="3600" b="1" dirty="0">
              <a:solidFill>
                <a:srgbClr val="CCFFCC"/>
              </a:solidFill>
            </a:endParaRPr>
          </a:p>
        </p:txBody>
      </p:sp>
      <p:pic>
        <p:nvPicPr>
          <p:cNvPr id="27650" name="Picture 2" descr="Extension cords plugged into extension socket, one about to connect">
            <a:hlinkClick r:id="rId3"/>
          </p:cNvPr>
          <p:cNvPicPr>
            <a:picLocks noChangeAspect="1" noChangeArrowheads="1"/>
          </p:cNvPicPr>
          <p:nvPr/>
        </p:nvPicPr>
        <p:blipFill>
          <a:blip r:embed="rId4" cstate="print">
            <a:grayscl/>
          </a:blip>
          <a:srcRect/>
          <a:stretch>
            <a:fillRect/>
          </a:stretch>
        </p:blipFill>
        <p:spPr bwMode="auto">
          <a:xfrm>
            <a:off x="0" y="0"/>
            <a:ext cx="4572000" cy="6858000"/>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eacher nice.jpg"/>
          <p:cNvPicPr>
            <a:picLocks noChangeAspect="1"/>
          </p:cNvPicPr>
          <p:nvPr/>
        </p:nvPicPr>
        <p:blipFill>
          <a:blip r:embed="rId3" cstate="print"/>
          <a:srcRect r="30239"/>
          <a:stretch>
            <a:fillRect/>
          </a:stretch>
        </p:blipFill>
        <p:spPr>
          <a:xfrm>
            <a:off x="0" y="0"/>
            <a:ext cx="3200400" cy="6858000"/>
          </a:xfrm>
          <a:prstGeom prst="rect">
            <a:avLst/>
          </a:prstGeom>
        </p:spPr>
      </p:pic>
      <p:pic>
        <p:nvPicPr>
          <p:cNvPr id="13" name="Picture 12" descr="mom_by_ecegurlu.jpg"/>
          <p:cNvPicPr>
            <a:picLocks noChangeAspect="1"/>
          </p:cNvPicPr>
          <p:nvPr/>
        </p:nvPicPr>
        <p:blipFill>
          <a:blip r:embed="rId4" cstate="print">
            <a:grayscl/>
          </a:blip>
          <a:srcRect l="28889"/>
          <a:stretch>
            <a:fillRect/>
          </a:stretch>
        </p:blipFill>
        <p:spPr>
          <a:xfrm>
            <a:off x="5867400" y="0"/>
            <a:ext cx="3276600" cy="6858000"/>
          </a:xfrm>
          <a:prstGeom prst="rect">
            <a:avLst/>
          </a:prstGeom>
        </p:spPr>
      </p:pic>
      <p:sp>
        <p:nvSpPr>
          <p:cNvPr id="18" name="Rectangle 17"/>
          <p:cNvSpPr/>
          <p:nvPr/>
        </p:nvSpPr>
        <p:spPr>
          <a:xfrm>
            <a:off x="5867400" y="5181600"/>
            <a:ext cx="3276600" cy="167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85800" y="379274"/>
            <a:ext cx="6553200" cy="1754326"/>
          </a:xfrm>
          <a:prstGeom prst="rect">
            <a:avLst/>
          </a:prstGeom>
          <a:noFill/>
        </p:spPr>
        <p:txBody>
          <a:bodyPr wrap="square" rtlCol="0">
            <a:spAutoFit/>
          </a:bodyPr>
          <a:lstStyle/>
          <a:p>
            <a:pPr algn="r"/>
            <a:r>
              <a:rPr lang="en-US" sz="5400" b="1" dirty="0" smtClean="0">
                <a:solidFill>
                  <a:schemeClr val="bg1"/>
                </a:solidFill>
              </a:rPr>
              <a:t>Let’s </a:t>
            </a:r>
            <a:r>
              <a:rPr lang="en-US" sz="5400" b="1" dirty="0" smtClean="0">
                <a:solidFill>
                  <a:srgbClr val="CCFFCC"/>
                </a:solidFill>
              </a:rPr>
              <a:t>break it down</a:t>
            </a:r>
            <a:r>
              <a:rPr lang="en-US" sz="5400" b="1" dirty="0" smtClean="0">
                <a:solidFill>
                  <a:schemeClr val="bg1"/>
                </a:solidFill>
              </a:rPr>
              <a:t>, shall we?</a:t>
            </a:r>
          </a:p>
        </p:txBody>
      </p:sp>
      <p:sp>
        <p:nvSpPr>
          <p:cNvPr id="8" name="TextBox 7"/>
          <p:cNvSpPr txBox="1"/>
          <p:nvPr/>
        </p:nvSpPr>
        <p:spPr>
          <a:xfrm>
            <a:off x="0" y="5181600"/>
            <a:ext cx="3200400" cy="914400"/>
          </a:xfrm>
          <a:prstGeom prst="rect">
            <a:avLst/>
          </a:prstGeom>
          <a:noFill/>
        </p:spPr>
        <p:txBody>
          <a:bodyPr wrap="square" rtlCol="0">
            <a:spAutoFit/>
          </a:bodyPr>
          <a:lstStyle/>
          <a:p>
            <a:pPr>
              <a:lnSpc>
                <a:spcPct val="150000"/>
              </a:lnSpc>
            </a:pPr>
            <a:r>
              <a:rPr lang="en-US" sz="3600" b="1" dirty="0" smtClean="0">
                <a:solidFill>
                  <a:srgbClr val="00B0F0"/>
                </a:solidFill>
              </a:rPr>
              <a:t>              </a:t>
            </a:r>
            <a:r>
              <a:rPr lang="en-US" sz="3600" b="1" dirty="0" smtClean="0">
                <a:solidFill>
                  <a:srgbClr val="CCFFCC"/>
                </a:solidFill>
                <a:effectLst>
                  <a:outerShdw blurRad="38100" dist="38100" dir="2700000" algn="tl">
                    <a:srgbClr val="000000">
                      <a:alpha val="43137"/>
                    </a:srgbClr>
                  </a:outerShdw>
                </a:effectLst>
              </a:rPr>
              <a:t>Teacher</a:t>
            </a:r>
            <a:r>
              <a:rPr lang="en-US" sz="3600" b="1" dirty="0" smtClean="0">
                <a:solidFill>
                  <a:srgbClr val="00B0F0"/>
                </a:solidFill>
              </a:rPr>
              <a:t>                          </a:t>
            </a:r>
            <a:endParaRPr lang="en-US" sz="3600" b="1" dirty="0" smtClean="0">
              <a:solidFill>
                <a:srgbClr val="66CCFF"/>
              </a:solidFill>
              <a:effectLst>
                <a:outerShdw blurRad="38100" dist="38100" dir="2700000" algn="tl">
                  <a:srgbClr val="000000">
                    <a:alpha val="43137"/>
                  </a:srgbClr>
                </a:outerShdw>
              </a:effectLst>
            </a:endParaRPr>
          </a:p>
        </p:txBody>
      </p:sp>
      <p:sp>
        <p:nvSpPr>
          <p:cNvPr id="9" name="TextBox 8"/>
          <p:cNvSpPr txBox="1"/>
          <p:nvPr/>
        </p:nvSpPr>
        <p:spPr>
          <a:xfrm>
            <a:off x="6172200" y="3733800"/>
            <a:ext cx="2971800" cy="914400"/>
          </a:xfrm>
          <a:prstGeom prst="rect">
            <a:avLst/>
          </a:prstGeom>
          <a:noFill/>
        </p:spPr>
        <p:txBody>
          <a:bodyPr wrap="square" rtlCol="0">
            <a:spAutoFit/>
          </a:bodyPr>
          <a:lstStyle/>
          <a:p>
            <a:pPr algn="r">
              <a:lnSpc>
                <a:spcPct val="150000"/>
              </a:lnSpc>
            </a:pPr>
            <a:r>
              <a:rPr lang="en-US" sz="3600" b="1" dirty="0" smtClean="0">
                <a:solidFill>
                  <a:srgbClr val="66CCFF"/>
                </a:solidFill>
                <a:effectLst>
                  <a:outerShdw blurRad="38100" dist="38100" dir="2700000" algn="tl">
                    <a:srgbClr val="000000">
                      <a:alpha val="43137"/>
                    </a:srgbClr>
                  </a:outerShdw>
                </a:effectLst>
              </a:rPr>
              <a:t>Parent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teacher nice.jpg"/>
          <p:cNvPicPr>
            <a:picLocks noChangeAspect="1"/>
          </p:cNvPicPr>
          <p:nvPr/>
        </p:nvPicPr>
        <p:blipFill>
          <a:blip r:embed="rId3" cstate="print"/>
          <a:srcRect r="30239"/>
          <a:stretch>
            <a:fillRect/>
          </a:stretch>
        </p:blipFill>
        <p:spPr>
          <a:xfrm>
            <a:off x="0" y="0"/>
            <a:ext cx="3200400" cy="6858000"/>
          </a:xfrm>
          <a:prstGeom prst="rect">
            <a:avLst/>
          </a:prstGeom>
        </p:spPr>
      </p:pic>
      <p:pic>
        <p:nvPicPr>
          <p:cNvPr id="13" name="Picture 12" descr="mom_by_ecegurlu.jpg"/>
          <p:cNvPicPr>
            <a:picLocks noChangeAspect="1"/>
          </p:cNvPicPr>
          <p:nvPr/>
        </p:nvPicPr>
        <p:blipFill>
          <a:blip r:embed="rId4" cstate="print">
            <a:grayscl/>
          </a:blip>
          <a:srcRect l="28889"/>
          <a:stretch>
            <a:fillRect/>
          </a:stretch>
        </p:blipFill>
        <p:spPr>
          <a:xfrm>
            <a:off x="5867400" y="0"/>
            <a:ext cx="3276600" cy="6858000"/>
          </a:xfrm>
          <a:prstGeom prst="rect">
            <a:avLst/>
          </a:prstGeom>
        </p:spPr>
      </p:pic>
      <p:sp>
        <p:nvSpPr>
          <p:cNvPr id="11" name="TextBox 10"/>
          <p:cNvSpPr txBox="1"/>
          <p:nvPr/>
        </p:nvSpPr>
        <p:spPr>
          <a:xfrm>
            <a:off x="457200" y="182940"/>
            <a:ext cx="3733800" cy="1569660"/>
          </a:xfrm>
          <a:prstGeom prst="rect">
            <a:avLst/>
          </a:prstGeom>
          <a:noFill/>
        </p:spPr>
        <p:txBody>
          <a:bodyPr wrap="square" rtlCol="0">
            <a:spAutoFit/>
          </a:bodyPr>
          <a:lstStyle/>
          <a:p>
            <a:r>
              <a:rPr lang="en-US" sz="2400" b="1" i="1" dirty="0" smtClean="0">
                <a:solidFill>
                  <a:srgbClr val="CCFFCC"/>
                </a:solidFill>
                <a:effectLst>
                  <a:outerShdw blurRad="38100" dist="38100" dir="2700000" algn="tl">
                    <a:srgbClr val="000000">
                      <a:alpha val="43137"/>
                    </a:srgbClr>
                  </a:outerShdw>
                </a:effectLst>
              </a:rPr>
              <a:t>You’re ten minutes late.</a:t>
            </a:r>
          </a:p>
          <a:p>
            <a:r>
              <a:rPr lang="en-US" sz="2400" b="1" i="1" dirty="0" smtClean="0">
                <a:solidFill>
                  <a:srgbClr val="CCFFCC"/>
                </a:solidFill>
                <a:effectLst>
                  <a:outerShdw blurRad="38100" dist="38100" dir="2700000" algn="tl">
                    <a:srgbClr val="000000">
                      <a:alpha val="43137"/>
                    </a:srgbClr>
                  </a:outerShdw>
                </a:effectLst>
              </a:rPr>
              <a:t>What am I going to hear?</a:t>
            </a:r>
          </a:p>
          <a:p>
            <a:r>
              <a:rPr lang="en-US" sz="2400" b="1" i="1" dirty="0" smtClean="0">
                <a:solidFill>
                  <a:srgbClr val="CCFFCC"/>
                </a:solidFill>
                <a:effectLst>
                  <a:outerShdw blurRad="38100" dist="38100" dir="2700000" algn="tl">
                    <a:srgbClr val="000000">
                      <a:alpha val="43137"/>
                    </a:srgbClr>
                  </a:outerShdw>
                </a:effectLst>
              </a:rPr>
              <a:t>Bobby was a mess today.</a:t>
            </a:r>
          </a:p>
          <a:p>
            <a:r>
              <a:rPr lang="en-US" sz="2400" b="1" i="1" dirty="0" smtClean="0">
                <a:solidFill>
                  <a:srgbClr val="CCFFCC"/>
                </a:solidFill>
                <a:effectLst>
                  <a:outerShdw blurRad="38100" dist="38100" dir="2700000" algn="tl">
                    <a:srgbClr val="000000">
                      <a:alpha val="43137"/>
                    </a:srgbClr>
                  </a:outerShdw>
                </a:effectLst>
              </a:rPr>
              <a:t>Let’s get this over with.</a:t>
            </a:r>
          </a:p>
        </p:txBody>
      </p:sp>
      <p:sp>
        <p:nvSpPr>
          <p:cNvPr id="14" name="TextBox 13"/>
          <p:cNvSpPr txBox="1"/>
          <p:nvPr/>
        </p:nvSpPr>
        <p:spPr>
          <a:xfrm>
            <a:off x="5181600" y="5105400"/>
            <a:ext cx="3429000" cy="1569660"/>
          </a:xfrm>
          <a:prstGeom prst="rect">
            <a:avLst/>
          </a:prstGeom>
          <a:solidFill>
            <a:schemeClr val="accent1">
              <a:lumMod val="50000"/>
              <a:alpha val="52000"/>
            </a:schemeClr>
          </a:solidFill>
        </p:spPr>
        <p:txBody>
          <a:bodyPr wrap="square" rtlCol="0">
            <a:spAutoFit/>
          </a:bodyPr>
          <a:lstStyle/>
          <a:p>
            <a:r>
              <a:rPr lang="en-US" sz="2400" b="1" i="1" dirty="0" smtClean="0">
                <a:solidFill>
                  <a:srgbClr val="CCFFCC"/>
                </a:solidFill>
                <a:effectLst>
                  <a:outerShdw blurRad="38100" dist="38100" dir="2700000" algn="tl">
                    <a:srgbClr val="000000">
                      <a:alpha val="43137"/>
                    </a:srgbClr>
                  </a:outerShdw>
                </a:effectLst>
              </a:rPr>
              <a:t>I had to take off work.</a:t>
            </a:r>
          </a:p>
          <a:p>
            <a:r>
              <a:rPr lang="en-US" sz="2400" b="1" i="1" dirty="0" smtClean="0">
                <a:solidFill>
                  <a:srgbClr val="CCFFCC"/>
                </a:solidFill>
                <a:effectLst>
                  <a:outerShdw blurRad="38100" dist="38100" dir="2700000" algn="tl">
                    <a:srgbClr val="000000">
                      <a:alpha val="43137"/>
                    </a:srgbClr>
                  </a:outerShdw>
                </a:effectLst>
              </a:rPr>
              <a:t>What am I going to hear?</a:t>
            </a:r>
          </a:p>
          <a:p>
            <a:r>
              <a:rPr lang="en-US" sz="2400" b="1" i="1" dirty="0" smtClean="0">
                <a:solidFill>
                  <a:srgbClr val="CCFFCC"/>
                </a:solidFill>
                <a:effectLst>
                  <a:outerShdw blurRad="38100" dist="38100" dir="2700000" algn="tl">
                    <a:srgbClr val="000000">
                      <a:alpha val="43137"/>
                    </a:srgbClr>
                  </a:outerShdw>
                </a:effectLst>
              </a:rPr>
              <a:t>Bobby’s a mess today.</a:t>
            </a:r>
          </a:p>
          <a:p>
            <a:r>
              <a:rPr lang="en-US" sz="2400" b="1" i="1" dirty="0" smtClean="0">
                <a:solidFill>
                  <a:srgbClr val="CCFFCC"/>
                </a:solidFill>
                <a:effectLst>
                  <a:outerShdw blurRad="38100" dist="38100" dir="2700000" algn="tl">
                    <a:srgbClr val="000000">
                      <a:alpha val="43137"/>
                    </a:srgbClr>
                  </a:outerShdw>
                </a:effectLst>
              </a:rPr>
              <a:t>Let’s get this over with.</a:t>
            </a:r>
          </a:p>
        </p:txBody>
      </p:sp>
      <p:sp>
        <p:nvSpPr>
          <p:cNvPr id="9" name="TextBox 8"/>
          <p:cNvSpPr txBox="1"/>
          <p:nvPr/>
        </p:nvSpPr>
        <p:spPr>
          <a:xfrm>
            <a:off x="0" y="5181600"/>
            <a:ext cx="3200400" cy="914400"/>
          </a:xfrm>
          <a:prstGeom prst="rect">
            <a:avLst/>
          </a:prstGeom>
          <a:noFill/>
        </p:spPr>
        <p:txBody>
          <a:bodyPr wrap="square" rtlCol="0">
            <a:spAutoFit/>
          </a:bodyPr>
          <a:lstStyle/>
          <a:p>
            <a:pPr>
              <a:lnSpc>
                <a:spcPct val="150000"/>
              </a:lnSpc>
            </a:pPr>
            <a:r>
              <a:rPr lang="en-US" sz="3600" b="1" dirty="0" smtClean="0">
                <a:solidFill>
                  <a:srgbClr val="00B0F0"/>
                </a:solidFill>
              </a:rPr>
              <a:t>              </a:t>
            </a:r>
            <a:r>
              <a:rPr lang="en-US" sz="3600" b="1" dirty="0" smtClean="0">
                <a:solidFill>
                  <a:srgbClr val="CCFFCC"/>
                </a:solidFill>
                <a:effectLst>
                  <a:outerShdw blurRad="38100" dist="38100" dir="2700000" algn="tl">
                    <a:srgbClr val="000000">
                      <a:alpha val="43137"/>
                    </a:srgbClr>
                  </a:outerShdw>
                </a:effectLst>
              </a:rPr>
              <a:t>Teacher</a:t>
            </a:r>
            <a:r>
              <a:rPr lang="en-US" sz="3600" b="1" dirty="0" smtClean="0">
                <a:solidFill>
                  <a:srgbClr val="00B0F0"/>
                </a:solidFill>
              </a:rPr>
              <a:t>                          </a:t>
            </a:r>
            <a:endParaRPr lang="en-US" sz="3600" b="1" dirty="0" smtClean="0">
              <a:solidFill>
                <a:srgbClr val="66CCFF"/>
              </a:solidFill>
              <a:effectLst>
                <a:outerShdw blurRad="38100" dist="38100" dir="2700000" algn="tl">
                  <a:srgbClr val="000000">
                    <a:alpha val="43137"/>
                  </a:srgbClr>
                </a:outerShdw>
              </a:effectLst>
            </a:endParaRPr>
          </a:p>
        </p:txBody>
      </p:sp>
      <p:sp>
        <p:nvSpPr>
          <p:cNvPr id="15" name="TextBox 14"/>
          <p:cNvSpPr txBox="1"/>
          <p:nvPr/>
        </p:nvSpPr>
        <p:spPr>
          <a:xfrm>
            <a:off x="6172200" y="3733800"/>
            <a:ext cx="2971800" cy="914400"/>
          </a:xfrm>
          <a:prstGeom prst="rect">
            <a:avLst/>
          </a:prstGeom>
          <a:noFill/>
        </p:spPr>
        <p:txBody>
          <a:bodyPr wrap="square" rtlCol="0">
            <a:spAutoFit/>
          </a:bodyPr>
          <a:lstStyle/>
          <a:p>
            <a:pPr algn="r">
              <a:lnSpc>
                <a:spcPct val="150000"/>
              </a:lnSpc>
            </a:pPr>
            <a:r>
              <a:rPr lang="en-US" sz="3600" b="1" dirty="0" smtClean="0">
                <a:solidFill>
                  <a:srgbClr val="66CCFF"/>
                </a:solidFill>
                <a:effectLst>
                  <a:outerShdw blurRad="38100" dist="38100" dir="2700000" algn="tl">
                    <a:srgbClr val="000000">
                      <a:alpha val="43137"/>
                    </a:srgbClr>
                  </a:outerShdw>
                </a:effectLst>
              </a:rPr>
              <a:t>Parent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2969</TotalTime>
  <Words>2121</Words>
  <Application>Microsoft Office PowerPoint</Application>
  <PresentationFormat>On-screen Show (4:3)</PresentationFormat>
  <Paragraphs>273</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Wichita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rcook</dc:creator>
  <cp:lastModifiedBy>cwoods1</cp:lastModifiedBy>
  <cp:revision>213</cp:revision>
  <dcterms:created xsi:type="dcterms:W3CDTF">2010-02-16T17:31:52Z</dcterms:created>
  <dcterms:modified xsi:type="dcterms:W3CDTF">2011-05-20T19:44:16Z</dcterms:modified>
</cp:coreProperties>
</file>