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3" r:id="rId2"/>
    <p:sldId id="281" r:id="rId3"/>
    <p:sldId id="260" r:id="rId4"/>
    <p:sldId id="280" r:id="rId5"/>
    <p:sldId id="282" r:id="rId6"/>
    <p:sldId id="279" r:id="rId7"/>
    <p:sldId id="257" r:id="rId8"/>
    <p:sldId id="274" r:id="rId9"/>
    <p:sldId id="262" r:id="rId10"/>
    <p:sldId id="264" r:id="rId11"/>
    <p:sldId id="263" r:id="rId12"/>
    <p:sldId id="266" r:id="rId13"/>
    <p:sldId id="270" r:id="rId14"/>
    <p:sldId id="269" r:id="rId15"/>
    <p:sldId id="272" r:id="rId16"/>
    <p:sldId id="271"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8F237A"/>
    <a:srgbClr val="FFCC00"/>
    <a:srgbClr val="000066"/>
    <a:srgbClr val="F97407"/>
    <a:srgbClr val="F39F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85309" autoAdjust="0"/>
  </p:normalViewPr>
  <p:slideViewPr>
    <p:cSldViewPr>
      <p:cViewPr>
        <p:scale>
          <a:sx n="60" d="100"/>
          <a:sy n="60" d="100"/>
        </p:scale>
        <p:origin x="-119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8BBDF7-A03B-429F-80D2-22A53C40A525}" type="datetimeFigureOut">
              <a:rPr lang="en-US" smtClean="0"/>
              <a:t>7/26/2010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97DC86-F65E-4A4D-AE30-A16ADB019AE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BC24D-7C65-4D68-96B9-4DEFB5FBC0BA}" type="datetimeFigureOut">
              <a:rPr lang="en-US" smtClean="0"/>
              <a:pPr/>
              <a:t>7/26/2010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EFA2C-DEBE-4236-8EF7-FE289F8AA3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quote slides can</a:t>
            </a:r>
            <a:r>
              <a:rPr lang="en-US" baseline="0" dirty="0" smtClean="0"/>
              <a:t> be displayed as guests are being seated.</a:t>
            </a:r>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matter what position you hold in your school or district, you have the responsibility to provide excellent customer service to anyone you work with or come in contact with.  Each of us holds the power to make or break the perceptions that our customers have about our school and our district.  </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it’s not just about providing a</a:t>
            </a:r>
            <a:r>
              <a:rPr lang="en-US" baseline="0" dirty="0" smtClean="0"/>
              <a:t> quality education.  It doesn’t stop there.  Research shows that 68% of customers will leave a place of business based on the indifferent attitude of a single employee.  How does this relate to our customers?  (Solicit responses from the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does loyalty look like?  We</a:t>
            </a:r>
            <a:r>
              <a:rPr lang="en-US" baseline="0" dirty="0" smtClean="0"/>
              <a:t> have to make sure that our customers know that we have their best interests at heart.  That means listening to them.  Ask parents, “Is there anything I can do for you?”  “Is there anything special I can do for your child?”  Both of these are small questions that can have huge positive results.  If we give as much as we can to our customers, they will give much to us.  That is loyalty. </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a:t>
            </a:r>
            <a:r>
              <a:rPr lang="en-US" baseline="0" dirty="0" smtClean="0"/>
              <a:t> we hear from parents. (Allow time for participants to read the slide).  Wow!  Customer service is highly important if we are going to build partnerships.  The service we provide is just important, and sometimes more important, than the product we provide.  We want our families and community partners to become or remain loyal to us.  And it is our responsibility to reach out and make that connection.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how we treat each other leads to how we treat our customers. How do we respond when a colleague asks for information that she needs to complete her task that day?  How do we greet our students each day?  How do we greet staff from the school service center.  All of these things are part of what make up our school culture.  And our external customer service flows out of our internal customer service.  Do we have a friendly, welcoming school culture, or is our culture seen as intimidating and unwelcoming?</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basically boils down to this:  Schools</a:t>
            </a:r>
            <a:r>
              <a:rPr lang="en-US" baseline="0" dirty="0" smtClean="0"/>
              <a:t> belong to the people.  We are simply the caretakers.  We have a responsibility to provide a quality service in a way that welcomes and seeks to involve all people who have an interest.  We cannot afford to miss opportunities to make connections with families and welcome partnerships.  </a:t>
            </a:r>
            <a:endParaRPr lang="en-US" smtClean="0"/>
          </a:p>
          <a:p>
            <a:endParaRPr lang="en-US"/>
          </a:p>
        </p:txBody>
      </p:sp>
      <p:sp>
        <p:nvSpPr>
          <p:cNvPr id="4" name="Slide Number Placeholder 3"/>
          <p:cNvSpPr>
            <a:spLocks noGrp="1"/>
          </p:cNvSpPr>
          <p:nvPr>
            <p:ph type="sldNum" sz="quarter" idx="10"/>
          </p:nvPr>
        </p:nvSpPr>
        <p:spPr/>
        <p:txBody>
          <a:bodyPr/>
          <a:lstStyle/>
          <a:p>
            <a:fld id="{29BEFA2C-DEBE-4236-8EF7-FE289F8AA33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quote slides can</a:t>
            </a:r>
            <a:r>
              <a:rPr lang="en-US" baseline="0" dirty="0" smtClean="0"/>
              <a:t> be displayed as guests are being seated.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quote slides can</a:t>
            </a:r>
            <a:r>
              <a:rPr lang="en-US" baseline="0" dirty="0" smtClean="0"/>
              <a:t> be displayed as guests are being seated.</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quote slides can</a:t>
            </a:r>
            <a:r>
              <a:rPr lang="en-US" baseline="0" dirty="0" smtClean="0"/>
              <a:t> be displayed as guests are being seated.</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quote slides can</a:t>
            </a:r>
            <a:r>
              <a:rPr lang="en-US" baseline="0" dirty="0" smtClean="0"/>
              <a:t> be displayed as guests are being seated.</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slide</a:t>
            </a:r>
          </a:p>
        </p:txBody>
      </p:sp>
      <p:sp>
        <p:nvSpPr>
          <p:cNvPr id="4" name="Slide Number Placeholder 3"/>
          <p:cNvSpPr>
            <a:spLocks noGrp="1"/>
          </p:cNvSpPr>
          <p:nvPr>
            <p:ph type="sldNum" sz="quarter" idx="10"/>
          </p:nvPr>
        </p:nvSpPr>
        <p:spPr/>
        <p:txBody>
          <a:bodyPr/>
          <a:lstStyle/>
          <a:p>
            <a:fld id="{29BEFA2C-DEBE-4236-8EF7-FE289F8AA33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a:t>
            </a:r>
            <a:r>
              <a:rPr lang="en-US" baseline="0" dirty="0" smtClean="0"/>
              <a:t> what good customer service is.  We’ve all had the experience of being a customer. </a:t>
            </a:r>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do schools need to</a:t>
            </a:r>
            <a:r>
              <a:rPr lang="en-US" baseline="0" dirty="0" smtClean="0"/>
              <a:t> have good customer service?  Research tells us that when families and the community are engaged and partnering with schools, student achievement increases. We need families and community members to become loyal, and in order for them to feel as though they are needed and wanted, we must consider customer service.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a:t>
            </a:r>
            <a:r>
              <a:rPr lang="en-US" baseline="0" dirty="0" smtClean="0"/>
              <a:t> are our customers?  (Wait for animation to complete)</a:t>
            </a:r>
          </a:p>
          <a:p>
            <a:endParaRPr lang="en-US" baseline="0" dirty="0" smtClean="0"/>
          </a:p>
          <a:p>
            <a:r>
              <a:rPr lang="en-US" baseline="0" dirty="0" smtClean="0"/>
              <a:t>Our customers are anyone who has an interest in our school or district.  That includes a lot of people, including our coworkers.</a:t>
            </a:r>
            <a:endParaRPr lang="en-US" dirty="0" smtClean="0"/>
          </a:p>
          <a:p>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Whose job is customer</a:t>
            </a:r>
            <a:r>
              <a:rPr lang="en-US" baseline="0" dirty="0" smtClean="0"/>
              <a:t> service?  (Wait for animation to complete)</a:t>
            </a:r>
          </a:p>
          <a:p>
            <a:endParaRPr lang="en-US" baseline="0" dirty="0" smtClean="0"/>
          </a:p>
          <a:p>
            <a:r>
              <a:rPr lang="en-US" baseline="0" dirty="0" smtClean="0"/>
              <a:t>It’s all of our jobs.</a:t>
            </a:r>
            <a:endParaRPr lang="en-US" dirty="0"/>
          </a:p>
        </p:txBody>
      </p:sp>
      <p:sp>
        <p:nvSpPr>
          <p:cNvPr id="4" name="Slide Number Placeholder 3"/>
          <p:cNvSpPr>
            <a:spLocks noGrp="1"/>
          </p:cNvSpPr>
          <p:nvPr>
            <p:ph type="sldNum" sz="quarter" idx="10"/>
          </p:nvPr>
        </p:nvSpPr>
        <p:spPr/>
        <p:txBody>
          <a:bodyPr/>
          <a:lstStyle/>
          <a:p>
            <a:fld id="{29BEFA2C-DEBE-4236-8EF7-FE289F8AA33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1160FD-1728-486B-8278-52AD4596A39B}"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
        <p:nvSpPr>
          <p:cNvPr id="6" name="Slide Number Placeholder 5"/>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2B2AF-17F0-4683-AF11-E01F4CBBF584}"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
        <p:nvSpPr>
          <p:cNvPr id="6" name="Slide Number Placeholder 5"/>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30F6E-FDE6-45B9-ABF3-FF0FCB7DB03B}"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
        <p:nvSpPr>
          <p:cNvPr id="6" name="Slide Number Placeholder 5"/>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BEB5-F858-4BBA-BEA9-0BACC91EF754}"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
        <p:nvSpPr>
          <p:cNvPr id="6" name="Slide Number Placeholder 5"/>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2043B-BBEC-4234-A728-FD9955631FAD}"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
        <p:nvSpPr>
          <p:cNvPr id="6" name="Slide Number Placeholder 5"/>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2D7A9C-344D-41F2-B5C1-1B9E8306D792}"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
        <p:nvSpPr>
          <p:cNvPr id="7" name="Slide Number Placeholder 6"/>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FD166-D781-4F86-91B7-E913DA085A3E}" type="datetime1">
              <a:rPr lang="en-US" smtClean="0"/>
              <a:pPr/>
              <a:t>7/26/2010</a:t>
            </a:fld>
            <a:endParaRPr lang="en-US"/>
          </a:p>
        </p:txBody>
      </p:sp>
      <p:sp>
        <p:nvSpPr>
          <p:cNvPr id="8" name="Footer Placeholder 7"/>
          <p:cNvSpPr>
            <a:spLocks noGrp="1"/>
          </p:cNvSpPr>
          <p:nvPr>
            <p:ph type="ftr" sz="quarter" idx="11"/>
          </p:nvPr>
        </p:nvSpPr>
        <p:spPr/>
        <p:txBody>
          <a:bodyPr/>
          <a:lstStyle/>
          <a:p>
            <a:r>
              <a:rPr lang="en-US" smtClean="0"/>
              <a:t>Customer Service for Schools</a:t>
            </a:r>
            <a:endParaRPr lang="en-US"/>
          </a:p>
        </p:txBody>
      </p:sp>
      <p:sp>
        <p:nvSpPr>
          <p:cNvPr id="9" name="Slide Number Placeholder 8"/>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928EE-6F03-41F8-86C5-B23BFCE8CA18}" type="datetime1">
              <a:rPr lang="en-US" smtClean="0"/>
              <a:pPr/>
              <a:t>7/26/2010</a:t>
            </a:fld>
            <a:endParaRPr lang="en-US"/>
          </a:p>
        </p:txBody>
      </p:sp>
      <p:sp>
        <p:nvSpPr>
          <p:cNvPr id="4" name="Footer Placeholder 3"/>
          <p:cNvSpPr>
            <a:spLocks noGrp="1"/>
          </p:cNvSpPr>
          <p:nvPr>
            <p:ph type="ftr" sz="quarter" idx="11"/>
          </p:nvPr>
        </p:nvSpPr>
        <p:spPr/>
        <p:txBody>
          <a:bodyPr/>
          <a:lstStyle/>
          <a:p>
            <a:r>
              <a:rPr lang="en-US" smtClean="0"/>
              <a:t>Customer Service for Schools</a:t>
            </a:r>
            <a:endParaRPr lang="en-US"/>
          </a:p>
        </p:txBody>
      </p:sp>
      <p:sp>
        <p:nvSpPr>
          <p:cNvPr id="5" name="Slide Number Placeholder 4"/>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4955E-E0F1-4750-A071-F3EC04A2C149}" type="datetime1">
              <a:rPr lang="en-US" smtClean="0"/>
              <a:pPr/>
              <a:t>7/26/2010</a:t>
            </a:fld>
            <a:endParaRPr lang="en-US"/>
          </a:p>
        </p:txBody>
      </p:sp>
      <p:sp>
        <p:nvSpPr>
          <p:cNvPr id="3" name="Footer Placeholder 2"/>
          <p:cNvSpPr>
            <a:spLocks noGrp="1"/>
          </p:cNvSpPr>
          <p:nvPr>
            <p:ph type="ftr" sz="quarter" idx="11"/>
          </p:nvPr>
        </p:nvSpPr>
        <p:spPr/>
        <p:txBody>
          <a:bodyPr/>
          <a:lstStyle/>
          <a:p>
            <a:r>
              <a:rPr lang="en-US" smtClean="0"/>
              <a:t>Customer Service for Schools</a:t>
            </a:r>
            <a:endParaRPr lang="en-US"/>
          </a:p>
        </p:txBody>
      </p:sp>
      <p:sp>
        <p:nvSpPr>
          <p:cNvPr id="4" name="Slide Number Placeholder 3"/>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B74C9-406A-4A21-8DED-61E8394795AA}"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
        <p:nvSpPr>
          <p:cNvPr id="7" name="Slide Number Placeholder 6"/>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902CF-D26A-4605-8640-6C55616B95F9}"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
        <p:nvSpPr>
          <p:cNvPr id="7" name="Slide Number Placeholder 6"/>
          <p:cNvSpPr>
            <a:spLocks noGrp="1"/>
          </p:cNvSpPr>
          <p:nvPr>
            <p:ph type="sldNum" sz="quarter" idx="12"/>
          </p:nvPr>
        </p:nvSpPr>
        <p:spPr/>
        <p:txBody>
          <a:bodyPr/>
          <a:lstStyle/>
          <a:p>
            <a:fld id="{DC18CDCE-246C-40F2-8B27-0963BFE299F5}"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FE312-698C-4989-9FCB-8C22B0032EA3}" type="datetime1">
              <a:rPr lang="en-US" smtClean="0"/>
              <a:pPr/>
              <a:t>7/26/2010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Customer Service for Schools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8CDCE-246C-40F2-8B27-0963BFE299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066800"/>
            <a:ext cx="54102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066800"/>
            <a:ext cx="52578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customer service</a:t>
            </a:r>
            <a:endParaRPr lang="en-US" sz="2800" b="1" dirty="0">
              <a:solidFill>
                <a:schemeClr val="bg1"/>
              </a:solidFill>
              <a:latin typeface="Courier New" pitchFamily="49" charset="0"/>
              <a:cs typeface="Courier New" pitchFamily="49" charset="0"/>
            </a:endParaRPr>
          </a:p>
        </p:txBody>
      </p:sp>
      <p:sp>
        <p:nvSpPr>
          <p:cNvPr id="7" name="Footer Placeholder 6"/>
          <p:cNvSpPr>
            <a:spLocks noGrp="1"/>
          </p:cNvSpPr>
          <p:nvPr>
            <p:ph type="ftr" sz="quarter" idx="11"/>
          </p:nvPr>
        </p:nvSpPr>
        <p:spPr/>
        <p:txBody>
          <a:bodyPr/>
          <a:lstStyle/>
          <a:p>
            <a:r>
              <a:rPr lang="en-US" smtClean="0"/>
              <a:t>Customer Service for Schools</a:t>
            </a:r>
            <a:endParaRPr lang="en-US"/>
          </a:p>
        </p:txBody>
      </p:sp>
      <p:sp>
        <p:nvSpPr>
          <p:cNvPr id="8" name="TextBox 7"/>
          <p:cNvSpPr txBox="1"/>
          <p:nvPr/>
        </p:nvSpPr>
        <p:spPr>
          <a:xfrm>
            <a:off x="2286000" y="725031"/>
            <a:ext cx="5791200" cy="2246769"/>
          </a:xfrm>
          <a:prstGeom prst="rect">
            <a:avLst/>
          </a:prstGeom>
          <a:noFill/>
        </p:spPr>
        <p:txBody>
          <a:bodyPr wrap="square" rtlCol="0">
            <a:spAutoFit/>
          </a:bodyPr>
          <a:lstStyle/>
          <a:p>
            <a:r>
              <a:rPr lang="en-US" sz="14000" dirty="0" smtClean="0">
                <a:solidFill>
                  <a:schemeClr val="bg1"/>
                </a:solidFill>
                <a:latin typeface="Kunstler Script" pitchFamily="66" charset="0"/>
              </a:rPr>
              <a:t>for schools</a:t>
            </a:r>
            <a:endParaRPr lang="en-US" sz="14000" dirty="0">
              <a:solidFill>
                <a:schemeClr val="bg1"/>
              </a:solidFill>
              <a:latin typeface="Kunstler Script" pitchFamily="66" charset="0"/>
            </a:endParaRPr>
          </a:p>
        </p:txBody>
      </p:sp>
    </p:spTree>
  </p:cSld>
  <p:clrMapOvr>
    <a:masterClrMapping/>
  </p:clrMapOvr>
  <p:transition advClick="0"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2895600"/>
            <a:ext cx="67818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28600" y="2895600"/>
            <a:ext cx="7239000" cy="523220"/>
          </a:xfrm>
          <a:prstGeom prst="rect">
            <a:avLst/>
          </a:prstGeom>
          <a:noFill/>
        </p:spPr>
        <p:txBody>
          <a:bodyPr wrap="square" rtlCol="0">
            <a:spAutoFit/>
          </a:bodyPr>
          <a:lstStyle/>
          <a:p>
            <a:r>
              <a:rPr lang="en-US" sz="2800" b="1" dirty="0" smtClean="0">
                <a:solidFill>
                  <a:schemeClr val="bg1"/>
                </a:solidFill>
                <a:latin typeface="Courier New" pitchFamily="49" charset="0"/>
                <a:cs typeface="Courier New" pitchFamily="49" charset="0"/>
              </a:rPr>
              <a:t>whose job is customer service?</a:t>
            </a:r>
            <a:endParaRPr lang="en-US" sz="2800" b="1" dirty="0">
              <a:solidFill>
                <a:schemeClr val="bg1"/>
              </a:solidFill>
              <a:latin typeface="Courier New" pitchFamily="49" charset="0"/>
              <a:cs typeface="Courier New" pitchFamily="49" charset="0"/>
            </a:endParaRPr>
          </a:p>
        </p:txBody>
      </p:sp>
      <p:sp>
        <p:nvSpPr>
          <p:cNvPr id="5" name="TextBox 4"/>
          <p:cNvSpPr txBox="1"/>
          <p:nvPr/>
        </p:nvSpPr>
        <p:spPr>
          <a:xfrm>
            <a:off x="457200" y="1343561"/>
            <a:ext cx="4724400" cy="1323439"/>
          </a:xfrm>
          <a:prstGeom prst="rect">
            <a:avLst/>
          </a:prstGeom>
          <a:noFill/>
        </p:spPr>
        <p:txBody>
          <a:bodyPr wrap="square" rtlCol="0">
            <a:spAutoFit/>
          </a:bodyPr>
          <a:lstStyle/>
          <a:p>
            <a:r>
              <a:rPr lang="en-US" sz="8000" dirty="0" smtClean="0">
                <a:solidFill>
                  <a:schemeClr val="bg1"/>
                </a:solidFill>
              </a:rPr>
              <a:t>custodians</a:t>
            </a:r>
            <a:endParaRPr lang="en-US" sz="8000" dirty="0">
              <a:solidFill>
                <a:schemeClr val="bg1"/>
              </a:solidFill>
            </a:endParaRPr>
          </a:p>
        </p:txBody>
      </p:sp>
      <p:sp>
        <p:nvSpPr>
          <p:cNvPr id="6" name="TextBox 5"/>
          <p:cNvSpPr txBox="1"/>
          <p:nvPr/>
        </p:nvSpPr>
        <p:spPr>
          <a:xfrm>
            <a:off x="0" y="4724400"/>
            <a:ext cx="4114800" cy="1323439"/>
          </a:xfrm>
          <a:prstGeom prst="rect">
            <a:avLst/>
          </a:prstGeom>
          <a:noFill/>
        </p:spPr>
        <p:txBody>
          <a:bodyPr wrap="square" rtlCol="0">
            <a:spAutoFit/>
          </a:bodyPr>
          <a:lstStyle/>
          <a:p>
            <a:r>
              <a:rPr lang="en-US" sz="8000" dirty="0" err="1" smtClean="0">
                <a:solidFill>
                  <a:srgbClr val="FFFF00"/>
                </a:solidFill>
              </a:rPr>
              <a:t>paras</a:t>
            </a:r>
            <a:endParaRPr lang="en-US" sz="8000" dirty="0">
              <a:solidFill>
                <a:srgbClr val="FFFF00"/>
              </a:solidFill>
            </a:endParaRPr>
          </a:p>
        </p:txBody>
      </p:sp>
      <p:sp>
        <p:nvSpPr>
          <p:cNvPr id="7" name="TextBox 6"/>
          <p:cNvSpPr txBox="1"/>
          <p:nvPr/>
        </p:nvSpPr>
        <p:spPr>
          <a:xfrm>
            <a:off x="4800600" y="581561"/>
            <a:ext cx="4953000" cy="1323439"/>
          </a:xfrm>
          <a:prstGeom prst="rect">
            <a:avLst/>
          </a:prstGeom>
          <a:noFill/>
        </p:spPr>
        <p:txBody>
          <a:bodyPr wrap="square" rtlCol="0">
            <a:spAutoFit/>
          </a:bodyPr>
          <a:lstStyle/>
          <a:p>
            <a:r>
              <a:rPr lang="en-US" sz="8000" dirty="0" smtClean="0">
                <a:solidFill>
                  <a:schemeClr val="accent6">
                    <a:lumMod val="75000"/>
                  </a:schemeClr>
                </a:solidFill>
              </a:rPr>
              <a:t>teachers</a:t>
            </a:r>
            <a:endParaRPr lang="en-US" sz="8000" dirty="0">
              <a:solidFill>
                <a:schemeClr val="accent6">
                  <a:lumMod val="75000"/>
                </a:schemeClr>
              </a:solidFill>
            </a:endParaRPr>
          </a:p>
        </p:txBody>
      </p:sp>
      <p:sp>
        <p:nvSpPr>
          <p:cNvPr id="8" name="TextBox 7"/>
          <p:cNvSpPr txBox="1"/>
          <p:nvPr/>
        </p:nvSpPr>
        <p:spPr>
          <a:xfrm>
            <a:off x="2667000" y="5534561"/>
            <a:ext cx="6553200" cy="1323439"/>
          </a:xfrm>
          <a:prstGeom prst="rect">
            <a:avLst/>
          </a:prstGeom>
          <a:noFill/>
        </p:spPr>
        <p:txBody>
          <a:bodyPr wrap="square" rtlCol="0">
            <a:spAutoFit/>
          </a:bodyPr>
          <a:lstStyle/>
          <a:p>
            <a:r>
              <a:rPr lang="en-US" sz="8000" dirty="0" smtClean="0">
                <a:solidFill>
                  <a:srgbClr val="FFC000"/>
                </a:solidFill>
              </a:rPr>
              <a:t>superintendent</a:t>
            </a:r>
            <a:endParaRPr lang="en-US" sz="8000" dirty="0">
              <a:solidFill>
                <a:srgbClr val="FFC000"/>
              </a:solidFill>
            </a:endParaRPr>
          </a:p>
        </p:txBody>
      </p:sp>
      <p:sp>
        <p:nvSpPr>
          <p:cNvPr id="9" name="TextBox 8"/>
          <p:cNvSpPr txBox="1"/>
          <p:nvPr/>
        </p:nvSpPr>
        <p:spPr>
          <a:xfrm>
            <a:off x="1066800" y="3276600"/>
            <a:ext cx="5562600" cy="1323439"/>
          </a:xfrm>
          <a:prstGeom prst="rect">
            <a:avLst/>
          </a:prstGeom>
          <a:noFill/>
        </p:spPr>
        <p:txBody>
          <a:bodyPr wrap="square" rtlCol="0">
            <a:spAutoFit/>
          </a:bodyPr>
          <a:lstStyle/>
          <a:p>
            <a:r>
              <a:rPr lang="en-US" sz="8000" dirty="0" smtClean="0">
                <a:solidFill>
                  <a:schemeClr val="tx2">
                    <a:lumMod val="60000"/>
                    <a:lumOff val="40000"/>
                  </a:schemeClr>
                </a:solidFill>
              </a:rPr>
              <a:t>painters</a:t>
            </a:r>
            <a:endParaRPr lang="en-US" sz="8000" dirty="0">
              <a:solidFill>
                <a:schemeClr val="tx2">
                  <a:lumMod val="60000"/>
                  <a:lumOff val="40000"/>
                </a:schemeClr>
              </a:solidFill>
            </a:endParaRPr>
          </a:p>
        </p:txBody>
      </p:sp>
      <p:sp>
        <p:nvSpPr>
          <p:cNvPr id="10" name="TextBox 9"/>
          <p:cNvSpPr txBox="1"/>
          <p:nvPr/>
        </p:nvSpPr>
        <p:spPr>
          <a:xfrm>
            <a:off x="457200" y="0"/>
            <a:ext cx="4953000" cy="1323439"/>
          </a:xfrm>
          <a:prstGeom prst="rect">
            <a:avLst/>
          </a:prstGeom>
          <a:noFill/>
        </p:spPr>
        <p:txBody>
          <a:bodyPr wrap="square" rtlCol="0">
            <a:spAutoFit/>
          </a:bodyPr>
          <a:lstStyle/>
          <a:p>
            <a:r>
              <a:rPr lang="en-US" sz="8000" dirty="0" smtClean="0">
                <a:solidFill>
                  <a:schemeClr val="accent4">
                    <a:lumMod val="50000"/>
                  </a:schemeClr>
                </a:solidFill>
              </a:rPr>
              <a:t>office staff</a:t>
            </a:r>
            <a:endParaRPr lang="en-US" sz="8000" dirty="0">
              <a:solidFill>
                <a:schemeClr val="accent4">
                  <a:lumMod val="50000"/>
                </a:schemeClr>
              </a:solidFill>
            </a:endParaRPr>
          </a:p>
        </p:txBody>
      </p:sp>
      <p:sp>
        <p:nvSpPr>
          <p:cNvPr id="11" name="TextBox 10"/>
          <p:cNvSpPr txBox="1"/>
          <p:nvPr/>
        </p:nvSpPr>
        <p:spPr>
          <a:xfrm>
            <a:off x="4267200" y="4191000"/>
            <a:ext cx="5257800" cy="1323439"/>
          </a:xfrm>
          <a:prstGeom prst="rect">
            <a:avLst/>
          </a:prstGeom>
          <a:noFill/>
        </p:spPr>
        <p:txBody>
          <a:bodyPr wrap="square" rtlCol="0">
            <a:spAutoFit/>
          </a:bodyPr>
          <a:lstStyle/>
          <a:p>
            <a:r>
              <a:rPr lang="en-US" sz="8000" dirty="0" smtClean="0">
                <a:solidFill>
                  <a:srgbClr val="7030A0"/>
                </a:solidFill>
              </a:rPr>
              <a:t>lunch aides</a:t>
            </a:r>
            <a:endParaRPr lang="en-US" sz="8000" dirty="0">
              <a:solidFill>
                <a:srgbClr val="7030A0"/>
              </a:solidFill>
            </a:endParaRPr>
          </a:p>
        </p:txBody>
      </p:sp>
      <p:sp>
        <p:nvSpPr>
          <p:cNvPr id="12" name="TextBox 11"/>
          <p:cNvSpPr txBox="1"/>
          <p:nvPr/>
        </p:nvSpPr>
        <p:spPr>
          <a:xfrm>
            <a:off x="2590800" y="5257800"/>
            <a:ext cx="3276600" cy="646331"/>
          </a:xfrm>
          <a:prstGeom prst="rect">
            <a:avLst/>
          </a:prstGeom>
          <a:noFill/>
        </p:spPr>
        <p:txBody>
          <a:bodyPr wrap="square" rtlCol="0">
            <a:spAutoFit/>
          </a:bodyPr>
          <a:lstStyle/>
          <a:p>
            <a:r>
              <a:rPr lang="en-US" sz="3600" dirty="0" smtClean="0">
                <a:solidFill>
                  <a:schemeClr val="accent6">
                    <a:lumMod val="75000"/>
                  </a:schemeClr>
                </a:solidFill>
              </a:rPr>
              <a:t>social workers</a:t>
            </a:r>
            <a:endParaRPr lang="en-US" sz="3600" dirty="0">
              <a:solidFill>
                <a:schemeClr val="accent6">
                  <a:lumMod val="75000"/>
                </a:schemeClr>
              </a:solidFill>
            </a:endParaRPr>
          </a:p>
        </p:txBody>
      </p:sp>
      <p:sp>
        <p:nvSpPr>
          <p:cNvPr id="13" name="TextBox 12"/>
          <p:cNvSpPr txBox="1"/>
          <p:nvPr/>
        </p:nvSpPr>
        <p:spPr>
          <a:xfrm>
            <a:off x="6705600" y="228600"/>
            <a:ext cx="2209800" cy="646331"/>
          </a:xfrm>
          <a:prstGeom prst="rect">
            <a:avLst/>
          </a:prstGeom>
          <a:noFill/>
        </p:spPr>
        <p:txBody>
          <a:bodyPr wrap="square" rtlCol="0">
            <a:spAutoFit/>
          </a:bodyPr>
          <a:lstStyle/>
          <a:p>
            <a:r>
              <a:rPr lang="en-US" sz="3600" dirty="0" smtClean="0">
                <a:solidFill>
                  <a:schemeClr val="bg1"/>
                </a:solidFill>
              </a:rPr>
              <a:t>librarians</a:t>
            </a:r>
            <a:endParaRPr lang="en-US" sz="3600" dirty="0">
              <a:solidFill>
                <a:schemeClr val="bg1"/>
              </a:solidFill>
            </a:endParaRPr>
          </a:p>
        </p:txBody>
      </p:sp>
      <p:sp>
        <p:nvSpPr>
          <p:cNvPr id="15" name="TextBox 14"/>
          <p:cNvSpPr txBox="1"/>
          <p:nvPr/>
        </p:nvSpPr>
        <p:spPr>
          <a:xfrm>
            <a:off x="304800" y="5867400"/>
            <a:ext cx="2209800" cy="646331"/>
          </a:xfrm>
          <a:prstGeom prst="rect">
            <a:avLst/>
          </a:prstGeom>
          <a:noFill/>
        </p:spPr>
        <p:txBody>
          <a:bodyPr wrap="square" rtlCol="0">
            <a:spAutoFit/>
          </a:bodyPr>
          <a:lstStyle/>
          <a:p>
            <a:r>
              <a:rPr lang="en-US" sz="3600" dirty="0" smtClean="0">
                <a:solidFill>
                  <a:srgbClr val="7030A0"/>
                </a:solidFill>
              </a:rPr>
              <a:t>coaches</a:t>
            </a:r>
            <a:endParaRPr lang="en-US" sz="3600" dirty="0">
              <a:solidFill>
                <a:srgbClr val="7030A0"/>
              </a:solidFill>
            </a:endParaRPr>
          </a:p>
        </p:txBody>
      </p:sp>
      <p:sp>
        <p:nvSpPr>
          <p:cNvPr id="16" name="TextBox 15"/>
          <p:cNvSpPr txBox="1"/>
          <p:nvPr/>
        </p:nvSpPr>
        <p:spPr>
          <a:xfrm>
            <a:off x="381000" y="1066800"/>
            <a:ext cx="3429000" cy="646331"/>
          </a:xfrm>
          <a:prstGeom prst="rect">
            <a:avLst/>
          </a:prstGeom>
          <a:noFill/>
        </p:spPr>
        <p:txBody>
          <a:bodyPr wrap="square" rtlCol="0">
            <a:spAutoFit/>
          </a:bodyPr>
          <a:lstStyle/>
          <a:p>
            <a:r>
              <a:rPr lang="en-US" sz="3600" dirty="0" smtClean="0">
                <a:solidFill>
                  <a:schemeClr val="tx2">
                    <a:lumMod val="60000"/>
                    <a:lumOff val="40000"/>
                  </a:schemeClr>
                </a:solidFill>
              </a:rPr>
              <a:t>administrators</a:t>
            </a:r>
            <a:endParaRPr lang="en-US" sz="3600" dirty="0">
              <a:solidFill>
                <a:schemeClr val="tx2">
                  <a:lumMod val="60000"/>
                  <a:lumOff val="40000"/>
                </a:schemeClr>
              </a:solidFill>
            </a:endParaRPr>
          </a:p>
        </p:txBody>
      </p:sp>
      <p:sp>
        <p:nvSpPr>
          <p:cNvPr id="17" name="TextBox 16"/>
          <p:cNvSpPr txBox="1"/>
          <p:nvPr/>
        </p:nvSpPr>
        <p:spPr>
          <a:xfrm>
            <a:off x="5029200" y="1981200"/>
            <a:ext cx="2133600" cy="646331"/>
          </a:xfrm>
          <a:prstGeom prst="rect">
            <a:avLst/>
          </a:prstGeom>
          <a:noFill/>
        </p:spPr>
        <p:txBody>
          <a:bodyPr wrap="square" rtlCol="0">
            <a:spAutoFit/>
          </a:bodyPr>
          <a:lstStyle/>
          <a:p>
            <a:r>
              <a:rPr lang="en-US" sz="3600" dirty="0" smtClean="0">
                <a:solidFill>
                  <a:srgbClr val="FFFF00"/>
                </a:solidFill>
              </a:rPr>
              <a:t>students</a:t>
            </a:r>
            <a:endParaRPr lang="en-US" sz="3600" dirty="0">
              <a:solidFill>
                <a:srgbClr val="FFFF00"/>
              </a:solidFill>
            </a:endParaRPr>
          </a:p>
        </p:txBody>
      </p:sp>
      <p:sp>
        <p:nvSpPr>
          <p:cNvPr id="18" name="TextBox 17"/>
          <p:cNvSpPr txBox="1"/>
          <p:nvPr/>
        </p:nvSpPr>
        <p:spPr>
          <a:xfrm>
            <a:off x="7162800" y="2209800"/>
            <a:ext cx="1981200" cy="646331"/>
          </a:xfrm>
          <a:prstGeom prst="rect">
            <a:avLst/>
          </a:prstGeom>
          <a:noFill/>
        </p:spPr>
        <p:txBody>
          <a:bodyPr wrap="square" rtlCol="0">
            <a:spAutoFit/>
          </a:bodyPr>
          <a:lstStyle/>
          <a:p>
            <a:r>
              <a:rPr lang="en-US" sz="3600" dirty="0" smtClean="0">
                <a:solidFill>
                  <a:schemeClr val="accent4">
                    <a:lumMod val="50000"/>
                  </a:schemeClr>
                </a:solidFill>
              </a:rPr>
              <a:t>security</a:t>
            </a:r>
            <a:endParaRPr lang="en-US" sz="3600" dirty="0">
              <a:solidFill>
                <a:schemeClr val="accent4">
                  <a:lumMod val="50000"/>
                </a:schemeClr>
              </a:solidFill>
            </a:endParaRPr>
          </a:p>
        </p:txBody>
      </p:sp>
      <p:sp>
        <p:nvSpPr>
          <p:cNvPr id="19" name="TextBox 18"/>
          <p:cNvSpPr txBox="1"/>
          <p:nvPr/>
        </p:nvSpPr>
        <p:spPr>
          <a:xfrm>
            <a:off x="5943600" y="3505200"/>
            <a:ext cx="2743200" cy="646331"/>
          </a:xfrm>
          <a:prstGeom prst="rect">
            <a:avLst/>
          </a:prstGeom>
          <a:noFill/>
        </p:spPr>
        <p:txBody>
          <a:bodyPr wrap="square" rtlCol="0">
            <a:spAutoFit/>
          </a:bodyPr>
          <a:lstStyle/>
          <a:p>
            <a:r>
              <a:rPr lang="en-US" sz="3600" dirty="0" smtClean="0">
                <a:solidFill>
                  <a:srgbClr val="FFC000"/>
                </a:solidFill>
              </a:rPr>
              <a:t>counselors</a:t>
            </a:r>
            <a:endParaRPr lang="en-US" sz="3600" dirty="0">
              <a:solidFill>
                <a:srgbClr val="FFC000"/>
              </a:solidFill>
            </a:endParaRPr>
          </a:p>
        </p:txBody>
      </p:sp>
      <p:sp>
        <p:nvSpPr>
          <p:cNvPr id="20" name="Footer Placeholder 19"/>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000"/>
                                        <p:tgtEl>
                                          <p:spTgt spid="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2000"/>
                                        <p:tgtEl>
                                          <p:spTgt spid="1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2000"/>
                                        <p:tgtEl>
                                          <p:spTgt spid="1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2000"/>
                                        <p:tgtEl>
                                          <p:spTgt spid="1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2000"/>
                                        <p:tgtEl>
                                          <p:spTgt spid="1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2000"/>
                                        <p:tgtEl>
                                          <p:spTgt spid="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2000"/>
                                        <p:tgtEl>
                                          <p:spTgt spid="1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2000"/>
                                        <p:tgtEl>
                                          <p:spTgt spid="6">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2000"/>
                                        <p:tgtEl>
                                          <p:spTgt spid="15">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P spid="9" grpId="0" build="allAtOnce"/>
      <p:bldP spid="10" grpId="0" build="allAtOnce"/>
      <p:bldP spid="11" grpId="0" build="allAtOnce"/>
      <p:bldP spid="12" grpId="0" build="allAtOnce"/>
      <p:bldP spid="13" grpId="0" build="allAtOnce"/>
      <p:bldP spid="15" grpId="0" build="allAtOnce"/>
      <p:bldP spid="16" grpId="0" build="allAtOnce"/>
      <p:bldP spid="17" grpId="0" build="allAtOnce"/>
      <p:bldP spid="18" grpId="0" build="allAtOnce"/>
      <p:bldP spid="1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2667000"/>
            <a:ext cx="3429000" cy="1200329"/>
          </a:xfrm>
          <a:prstGeom prst="rect">
            <a:avLst/>
          </a:prstGeom>
          <a:noFill/>
        </p:spPr>
        <p:txBody>
          <a:bodyPr wrap="square" rtlCol="0">
            <a:spAutoFit/>
          </a:bodyPr>
          <a:lstStyle/>
          <a:p>
            <a:r>
              <a:rPr lang="en-US" sz="2400" dirty="0" smtClean="0"/>
              <a:t>EVERY SINGLE EMPLOYEE of the school has the same power to</a:t>
            </a:r>
            <a:endParaRPr lang="en-US" sz="2400" dirty="0"/>
          </a:p>
        </p:txBody>
      </p:sp>
      <p:sp>
        <p:nvSpPr>
          <p:cNvPr id="6" name="TextBox 5"/>
          <p:cNvSpPr txBox="1"/>
          <p:nvPr/>
        </p:nvSpPr>
        <p:spPr>
          <a:xfrm>
            <a:off x="381000" y="4236660"/>
            <a:ext cx="3276600" cy="830997"/>
          </a:xfrm>
          <a:prstGeom prst="rect">
            <a:avLst/>
          </a:prstGeom>
          <a:noFill/>
        </p:spPr>
        <p:txBody>
          <a:bodyPr wrap="square" rtlCol="0">
            <a:spAutoFit/>
          </a:bodyPr>
          <a:lstStyle/>
          <a:p>
            <a:r>
              <a:rPr lang="en-US" sz="2400" dirty="0" smtClean="0"/>
              <a:t>the perceptions of our customers.</a:t>
            </a:r>
            <a:endParaRPr lang="en-US" sz="2400" dirty="0"/>
          </a:p>
        </p:txBody>
      </p:sp>
      <p:sp>
        <p:nvSpPr>
          <p:cNvPr id="7" name="TextBox 6"/>
          <p:cNvSpPr txBox="1"/>
          <p:nvPr/>
        </p:nvSpPr>
        <p:spPr>
          <a:xfrm>
            <a:off x="381000" y="3703260"/>
            <a:ext cx="4038600" cy="646331"/>
          </a:xfrm>
          <a:prstGeom prst="rect">
            <a:avLst/>
          </a:prstGeom>
          <a:noFill/>
        </p:spPr>
        <p:txBody>
          <a:bodyPr wrap="square" rtlCol="0">
            <a:spAutoFit/>
          </a:bodyPr>
          <a:lstStyle/>
          <a:p>
            <a:r>
              <a:rPr lang="en-US" sz="3600" b="1" dirty="0" smtClean="0">
                <a:solidFill>
                  <a:schemeClr val="bg1"/>
                </a:solidFill>
              </a:rPr>
              <a:t>make or break</a:t>
            </a:r>
            <a:endParaRPr lang="en-US" sz="3600" b="1" dirty="0">
              <a:solidFill>
                <a:schemeClr val="bg1"/>
              </a:solidFill>
            </a:endParaRPr>
          </a:p>
        </p:txBody>
      </p:sp>
      <p:pic>
        <p:nvPicPr>
          <p:cNvPr id="10" name="Picture 5" descr="C:\Documents and Settings\rcook\Local Settings\Temporary Internet Files\Content.IE5\CKMMCFFW\MP900433193[1].jpg"/>
          <p:cNvPicPr>
            <a:picLocks noChangeAspect="1" noChangeArrowheads="1"/>
          </p:cNvPicPr>
          <p:nvPr/>
        </p:nvPicPr>
        <p:blipFill>
          <a:blip r:embed="rId3" cstate="print"/>
          <a:srcRect/>
          <a:stretch>
            <a:fillRect/>
          </a:stretch>
        </p:blipFill>
        <p:spPr bwMode="auto">
          <a:xfrm>
            <a:off x="3818256" y="2055691"/>
            <a:ext cx="5325744" cy="4192709"/>
          </a:xfrm>
          <a:prstGeom prst="rect">
            <a:avLst/>
          </a:prstGeom>
          <a:noFill/>
        </p:spPr>
      </p:pic>
      <p:sp>
        <p:nvSpPr>
          <p:cNvPr id="14" name="TextBox 13"/>
          <p:cNvSpPr txBox="1"/>
          <p:nvPr/>
        </p:nvSpPr>
        <p:spPr>
          <a:xfrm>
            <a:off x="0" y="420469"/>
            <a:ext cx="9144000" cy="646331"/>
          </a:xfrm>
          <a:prstGeom prst="rect">
            <a:avLst/>
          </a:prstGeom>
          <a:noFill/>
        </p:spPr>
        <p:txBody>
          <a:bodyPr wrap="square" rtlCol="0">
            <a:spAutoFit/>
          </a:bodyPr>
          <a:lstStyle/>
          <a:p>
            <a:pPr algn="ctr"/>
            <a:r>
              <a:rPr lang="en-US" sz="3600" b="1" dirty="0" smtClean="0">
                <a:solidFill>
                  <a:schemeClr val="bg1"/>
                </a:solidFill>
                <a:cs typeface="Courier New" pitchFamily="49" charset="0"/>
              </a:rPr>
              <a:t>Where do </a:t>
            </a:r>
            <a:r>
              <a:rPr lang="en-US" sz="3600" b="1" dirty="0" smtClean="0">
                <a:cs typeface="Courier New" pitchFamily="49" charset="0"/>
              </a:rPr>
              <a:t>you</a:t>
            </a:r>
            <a:r>
              <a:rPr lang="en-US" sz="3600" b="1" dirty="0" smtClean="0">
                <a:solidFill>
                  <a:schemeClr val="bg1"/>
                </a:solidFill>
                <a:cs typeface="Courier New" pitchFamily="49" charset="0"/>
              </a:rPr>
              <a:t> fit in?</a:t>
            </a:r>
            <a:endParaRPr lang="en-US" sz="3600" b="1" dirty="0">
              <a:solidFill>
                <a:schemeClr val="bg1"/>
              </a:solidFill>
              <a:cs typeface="Courier New" pitchFamily="49" charset="0"/>
            </a:endParaRPr>
          </a:p>
        </p:txBody>
      </p:sp>
      <p:sp>
        <p:nvSpPr>
          <p:cNvPr id="8" name="Rectangle 7"/>
          <p:cNvSpPr/>
          <p:nvPr/>
        </p:nvSpPr>
        <p:spPr>
          <a:xfrm>
            <a:off x="5486400" y="1676400"/>
            <a:ext cx="3657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1676400"/>
            <a:ext cx="3238500" cy="523220"/>
          </a:xfrm>
          <a:prstGeom prst="rect">
            <a:avLst/>
          </a:prstGeom>
          <a:noFill/>
        </p:spPr>
        <p:txBody>
          <a:bodyPr wrap="square" rtlCol="0">
            <a:spAutoFit/>
          </a:bodyPr>
          <a:lstStyle/>
          <a:p>
            <a:r>
              <a:rPr lang="en-US" sz="2800" b="1" dirty="0" smtClean="0">
                <a:solidFill>
                  <a:schemeClr val="bg1"/>
                </a:solidFill>
                <a:latin typeface="Courier New" pitchFamily="49" charset="0"/>
                <a:cs typeface="Courier New" pitchFamily="49" charset="0"/>
              </a:rPr>
              <a:t>it’s your job!</a:t>
            </a:r>
            <a:endParaRPr lang="en-US" sz="2800" b="1" dirty="0">
              <a:solidFill>
                <a:schemeClr val="bg1"/>
              </a:solidFill>
              <a:latin typeface="Courier New" pitchFamily="49" charset="0"/>
              <a:cs typeface="Courier New" pitchFamily="49" charset="0"/>
            </a:endParaRPr>
          </a:p>
        </p:txBody>
      </p:sp>
      <p:sp>
        <p:nvSpPr>
          <p:cNvPr id="11" name="Footer Placeholder 10"/>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420469"/>
            <a:ext cx="9144000" cy="1200329"/>
          </a:xfrm>
          <a:prstGeom prst="rect">
            <a:avLst/>
          </a:prstGeom>
          <a:noFill/>
        </p:spPr>
        <p:txBody>
          <a:bodyPr wrap="square" rtlCol="0">
            <a:spAutoFit/>
          </a:bodyPr>
          <a:lstStyle/>
          <a:p>
            <a:pPr algn="ctr"/>
            <a:r>
              <a:rPr lang="en-US" sz="3600" b="1" dirty="0" smtClean="0">
                <a:solidFill>
                  <a:schemeClr val="bg1"/>
                </a:solidFill>
                <a:cs typeface="Courier New" pitchFamily="49" charset="0"/>
              </a:rPr>
              <a:t>It’s not just about having a quality product. </a:t>
            </a:r>
          </a:p>
          <a:p>
            <a:pPr algn="ctr"/>
            <a:r>
              <a:rPr lang="en-US" sz="3600" b="1" dirty="0" smtClean="0">
                <a:solidFill>
                  <a:schemeClr val="bg1"/>
                </a:solidFill>
                <a:cs typeface="Courier New" pitchFamily="49" charset="0"/>
              </a:rPr>
              <a:t>It’s about how we </a:t>
            </a:r>
            <a:r>
              <a:rPr lang="en-US" sz="3600" b="1" dirty="0" smtClean="0">
                <a:cs typeface="Courier New" pitchFamily="49" charset="0"/>
              </a:rPr>
              <a:t>deliver</a:t>
            </a:r>
            <a:r>
              <a:rPr lang="en-US" sz="3600" b="1" dirty="0" smtClean="0">
                <a:solidFill>
                  <a:schemeClr val="bg1"/>
                </a:solidFill>
                <a:cs typeface="Courier New" pitchFamily="49" charset="0"/>
              </a:rPr>
              <a:t> the product.</a:t>
            </a:r>
            <a:endParaRPr lang="en-US" sz="3600" b="1" dirty="0">
              <a:solidFill>
                <a:schemeClr val="bg1"/>
              </a:solidFill>
              <a:cs typeface="Courier New" pitchFamily="49" charset="0"/>
            </a:endParaRPr>
          </a:p>
        </p:txBody>
      </p:sp>
      <p:pic>
        <p:nvPicPr>
          <p:cNvPr id="7" name="Picture 6" descr="Pizza_by_RealmicSorcerer.jpg"/>
          <p:cNvPicPr>
            <a:picLocks noChangeAspect="1"/>
          </p:cNvPicPr>
          <p:nvPr/>
        </p:nvPicPr>
        <p:blipFill>
          <a:blip r:embed="rId3" cstate="print"/>
          <a:srcRect t="6667"/>
          <a:stretch>
            <a:fillRect/>
          </a:stretch>
        </p:blipFill>
        <p:spPr>
          <a:xfrm>
            <a:off x="893820" y="1828800"/>
            <a:ext cx="4440180" cy="3785007"/>
          </a:xfrm>
          <a:prstGeom prst="rect">
            <a:avLst/>
          </a:prstGeom>
        </p:spPr>
      </p:pic>
      <p:sp>
        <p:nvSpPr>
          <p:cNvPr id="8" name="TextBox 7"/>
          <p:cNvSpPr txBox="1"/>
          <p:nvPr/>
        </p:nvSpPr>
        <p:spPr>
          <a:xfrm>
            <a:off x="5486400" y="1947208"/>
            <a:ext cx="3276600" cy="3046988"/>
          </a:xfrm>
          <a:prstGeom prst="rect">
            <a:avLst/>
          </a:prstGeom>
          <a:noFill/>
        </p:spPr>
        <p:txBody>
          <a:bodyPr wrap="square" rtlCol="0">
            <a:spAutoFit/>
          </a:bodyPr>
          <a:lstStyle/>
          <a:p>
            <a:r>
              <a:rPr lang="en-US" sz="2400" dirty="0" smtClean="0"/>
              <a:t>             of customers will leave a place of business based on the indifferent attitude of a single employee.</a:t>
            </a:r>
          </a:p>
          <a:p>
            <a:endParaRPr lang="en-US" sz="2400" dirty="0" smtClean="0"/>
          </a:p>
          <a:p>
            <a:r>
              <a:rPr lang="en-US" sz="2400" dirty="0" smtClean="0"/>
              <a:t>How does this relate to our customers?</a:t>
            </a:r>
            <a:endParaRPr lang="en-US" sz="2400" dirty="0"/>
          </a:p>
        </p:txBody>
      </p:sp>
      <p:sp>
        <p:nvSpPr>
          <p:cNvPr id="9" name="TextBox 8"/>
          <p:cNvSpPr txBox="1"/>
          <p:nvPr/>
        </p:nvSpPr>
        <p:spPr>
          <a:xfrm>
            <a:off x="5486400" y="1828801"/>
            <a:ext cx="1143000" cy="646331"/>
          </a:xfrm>
          <a:prstGeom prst="rect">
            <a:avLst/>
          </a:prstGeom>
          <a:noFill/>
        </p:spPr>
        <p:txBody>
          <a:bodyPr wrap="square" rtlCol="0">
            <a:spAutoFit/>
          </a:bodyPr>
          <a:lstStyle/>
          <a:p>
            <a:r>
              <a:rPr lang="en-US" sz="3600" b="1" dirty="0" smtClean="0">
                <a:solidFill>
                  <a:schemeClr val="bg1"/>
                </a:solidFill>
              </a:rPr>
              <a:t>68%</a:t>
            </a:r>
            <a:endParaRPr lang="en-US" sz="3600" b="1" dirty="0">
              <a:solidFill>
                <a:schemeClr val="bg1"/>
              </a:solidFill>
            </a:endParaRPr>
          </a:p>
        </p:txBody>
      </p:sp>
      <p:sp>
        <p:nvSpPr>
          <p:cNvPr id="10" name="Rectangle 9"/>
          <p:cNvSpPr/>
          <p:nvPr/>
        </p:nvSpPr>
        <p:spPr>
          <a:xfrm>
            <a:off x="0" y="5791200"/>
            <a:ext cx="54102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5791200"/>
            <a:ext cx="52578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have we earned a tip?</a:t>
            </a:r>
            <a:endParaRPr lang="en-US" sz="2800" b="1" dirty="0">
              <a:solidFill>
                <a:schemeClr val="bg1"/>
              </a:solidFill>
              <a:latin typeface="Courier New" pitchFamily="49" charset="0"/>
              <a:cs typeface="Courier New" pitchFamily="49" charset="0"/>
            </a:endParaRPr>
          </a:p>
        </p:txBody>
      </p:sp>
      <p:sp>
        <p:nvSpPr>
          <p:cNvPr id="12" name="Footer Placeholder 11"/>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yalty_by_anneliese.jpg"/>
          <p:cNvPicPr>
            <a:picLocks noChangeAspect="1"/>
          </p:cNvPicPr>
          <p:nvPr/>
        </p:nvPicPr>
        <p:blipFill>
          <a:blip r:embed="rId3" cstate="print"/>
          <a:stretch>
            <a:fillRect/>
          </a:stretch>
        </p:blipFill>
        <p:spPr>
          <a:xfrm rot="21216835">
            <a:off x="586560" y="1986840"/>
            <a:ext cx="3532759" cy="4046763"/>
          </a:xfrm>
          <a:prstGeom prst="rect">
            <a:avLst/>
          </a:prstGeom>
        </p:spPr>
      </p:pic>
      <p:sp>
        <p:nvSpPr>
          <p:cNvPr id="4" name="TextBox 3"/>
          <p:cNvSpPr txBox="1"/>
          <p:nvPr/>
        </p:nvSpPr>
        <p:spPr>
          <a:xfrm>
            <a:off x="533400" y="533400"/>
            <a:ext cx="8153400" cy="1200329"/>
          </a:xfrm>
          <a:prstGeom prst="rect">
            <a:avLst/>
          </a:prstGeom>
          <a:noFill/>
        </p:spPr>
        <p:txBody>
          <a:bodyPr wrap="square" rtlCol="0">
            <a:spAutoFit/>
          </a:bodyPr>
          <a:lstStyle/>
          <a:p>
            <a:pPr algn="just"/>
            <a:r>
              <a:rPr lang="en-US" sz="3600" b="1" dirty="0" smtClean="0">
                <a:solidFill>
                  <a:schemeClr val="bg1"/>
                </a:solidFill>
                <a:cs typeface="Courier New" pitchFamily="49" charset="0"/>
              </a:rPr>
              <a:t>We aren’t </a:t>
            </a:r>
            <a:r>
              <a:rPr lang="en-US" sz="3600" b="1" dirty="0" smtClean="0">
                <a:cs typeface="Courier New" pitchFamily="49" charset="0"/>
              </a:rPr>
              <a:t>loyal</a:t>
            </a:r>
            <a:r>
              <a:rPr lang="en-US" sz="3600" b="1" dirty="0" smtClean="0">
                <a:solidFill>
                  <a:schemeClr val="bg1"/>
                </a:solidFill>
                <a:cs typeface="Courier New" pitchFamily="49" charset="0"/>
              </a:rPr>
              <a:t> </a:t>
            </a:r>
          </a:p>
          <a:p>
            <a:pPr algn="just"/>
            <a:r>
              <a:rPr lang="en-US" sz="3600" b="1" dirty="0" smtClean="0">
                <a:solidFill>
                  <a:schemeClr val="bg1"/>
                </a:solidFill>
                <a:cs typeface="Courier New" pitchFamily="49" charset="0"/>
              </a:rPr>
              <a:t>just for the sake of being loyal.</a:t>
            </a:r>
            <a:endParaRPr lang="en-US" sz="3600" b="1" dirty="0">
              <a:solidFill>
                <a:schemeClr val="bg1"/>
              </a:solidFill>
              <a:cs typeface="Courier New" pitchFamily="49" charset="0"/>
            </a:endParaRPr>
          </a:p>
        </p:txBody>
      </p:sp>
      <p:sp>
        <p:nvSpPr>
          <p:cNvPr id="5" name="TextBox 4"/>
          <p:cNvSpPr txBox="1"/>
          <p:nvPr/>
        </p:nvSpPr>
        <p:spPr>
          <a:xfrm>
            <a:off x="4267200" y="2209800"/>
            <a:ext cx="3276600" cy="1569660"/>
          </a:xfrm>
          <a:prstGeom prst="rect">
            <a:avLst/>
          </a:prstGeom>
          <a:noFill/>
        </p:spPr>
        <p:txBody>
          <a:bodyPr wrap="square" rtlCol="0">
            <a:spAutoFit/>
          </a:bodyPr>
          <a:lstStyle/>
          <a:p>
            <a:r>
              <a:rPr lang="en-US" sz="2400" dirty="0" smtClean="0"/>
              <a:t>We are loyal because the other person has proven they have our best interest at</a:t>
            </a:r>
            <a:endParaRPr lang="en-US" sz="2400" dirty="0"/>
          </a:p>
        </p:txBody>
      </p:sp>
      <p:sp>
        <p:nvSpPr>
          <p:cNvPr id="6" name="TextBox 5"/>
          <p:cNvSpPr txBox="1"/>
          <p:nvPr/>
        </p:nvSpPr>
        <p:spPr>
          <a:xfrm>
            <a:off x="6172200" y="3200400"/>
            <a:ext cx="1371600" cy="646331"/>
          </a:xfrm>
          <a:prstGeom prst="rect">
            <a:avLst/>
          </a:prstGeom>
          <a:noFill/>
        </p:spPr>
        <p:txBody>
          <a:bodyPr wrap="square" rtlCol="0">
            <a:spAutoFit/>
          </a:bodyPr>
          <a:lstStyle/>
          <a:p>
            <a:r>
              <a:rPr lang="en-US" sz="3600" b="1" dirty="0" smtClean="0">
                <a:solidFill>
                  <a:schemeClr val="bg1"/>
                </a:solidFill>
              </a:rPr>
              <a:t>heart</a:t>
            </a:r>
            <a:endParaRPr lang="en-US" sz="3600" b="1" dirty="0">
              <a:solidFill>
                <a:schemeClr val="bg1"/>
              </a:solidFill>
            </a:endParaRPr>
          </a:p>
        </p:txBody>
      </p:sp>
      <p:sp>
        <p:nvSpPr>
          <p:cNvPr id="7" name="Rectangle 6"/>
          <p:cNvSpPr/>
          <p:nvPr/>
        </p:nvSpPr>
        <p:spPr>
          <a:xfrm>
            <a:off x="3048000" y="5867400"/>
            <a:ext cx="6096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6600" y="5903893"/>
            <a:ext cx="58674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what does loyal look like?</a:t>
            </a:r>
            <a:endParaRPr lang="en-US" sz="2800" b="1" dirty="0">
              <a:solidFill>
                <a:schemeClr val="bg1"/>
              </a:solidFill>
              <a:latin typeface="Courier New" pitchFamily="49" charset="0"/>
              <a:cs typeface="Courier New" pitchFamily="49" charset="0"/>
            </a:endParaRPr>
          </a:p>
        </p:txBody>
      </p:sp>
      <p:sp>
        <p:nvSpPr>
          <p:cNvPr id="9" name="Footer Placeholder 8"/>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1030069"/>
            <a:ext cx="3733800" cy="646331"/>
          </a:xfrm>
          <a:prstGeom prst="rect">
            <a:avLst/>
          </a:prstGeom>
          <a:noFill/>
        </p:spPr>
        <p:txBody>
          <a:bodyPr wrap="square" rtlCol="0">
            <a:spAutoFit/>
          </a:bodyPr>
          <a:lstStyle/>
          <a:p>
            <a:pPr algn="just"/>
            <a:r>
              <a:rPr lang="en-US" sz="3600" b="1" dirty="0" smtClean="0">
                <a:solidFill>
                  <a:schemeClr val="bg1"/>
                </a:solidFill>
                <a:cs typeface="Courier New" pitchFamily="49" charset="0"/>
              </a:rPr>
              <a:t>Parents tell us…</a:t>
            </a:r>
          </a:p>
        </p:txBody>
      </p:sp>
      <p:sp>
        <p:nvSpPr>
          <p:cNvPr id="8" name="Rectangle 7"/>
          <p:cNvSpPr/>
          <p:nvPr/>
        </p:nvSpPr>
        <p:spPr>
          <a:xfrm>
            <a:off x="5181600" y="3581400"/>
            <a:ext cx="39624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3657600"/>
            <a:ext cx="40386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get the picture?</a:t>
            </a:r>
            <a:endParaRPr lang="en-US" sz="2800" b="1" dirty="0">
              <a:solidFill>
                <a:schemeClr val="bg1"/>
              </a:solidFill>
              <a:latin typeface="Courier New" pitchFamily="49" charset="0"/>
              <a:cs typeface="Courier New" pitchFamily="49" charset="0"/>
            </a:endParaRPr>
          </a:p>
        </p:txBody>
      </p:sp>
      <p:sp>
        <p:nvSpPr>
          <p:cNvPr id="17" name="TextBox 16"/>
          <p:cNvSpPr txBox="1"/>
          <p:nvPr/>
        </p:nvSpPr>
        <p:spPr>
          <a:xfrm>
            <a:off x="4267200" y="1143000"/>
            <a:ext cx="4191000" cy="2308324"/>
          </a:xfrm>
          <a:prstGeom prst="rect">
            <a:avLst/>
          </a:prstGeom>
          <a:noFill/>
        </p:spPr>
        <p:txBody>
          <a:bodyPr wrap="square" rtlCol="0">
            <a:spAutoFit/>
          </a:bodyPr>
          <a:lstStyle/>
          <a:p>
            <a:r>
              <a:rPr lang="en-US" sz="2400" dirty="0" smtClean="0">
                <a:cs typeface="Courier New" pitchFamily="49" charset="0"/>
              </a:rPr>
              <a:t>feeling welcome and being treated with respect by school staff is the number one reason </a:t>
            </a:r>
          </a:p>
          <a:p>
            <a:r>
              <a:rPr lang="en-US" sz="2400" dirty="0" smtClean="0">
                <a:cs typeface="Courier New" pitchFamily="49" charset="0"/>
              </a:rPr>
              <a:t>they feel a</a:t>
            </a:r>
          </a:p>
          <a:p>
            <a:r>
              <a:rPr lang="en-US" sz="2400" dirty="0" smtClean="0">
                <a:cs typeface="Courier New" pitchFamily="49" charset="0"/>
              </a:rPr>
              <a:t>with a school.</a:t>
            </a:r>
          </a:p>
          <a:p>
            <a:endParaRPr lang="en-US" sz="2400" dirty="0"/>
          </a:p>
        </p:txBody>
      </p:sp>
      <p:pic>
        <p:nvPicPr>
          <p:cNvPr id="49" name="Picture 48" descr="Loyalty_by_anneliese.jpg"/>
          <p:cNvPicPr>
            <a:picLocks noChangeAspect="1"/>
          </p:cNvPicPr>
          <p:nvPr/>
        </p:nvPicPr>
        <p:blipFill>
          <a:blip r:embed="rId3" cstate="print"/>
          <a:stretch>
            <a:fillRect/>
          </a:stretch>
        </p:blipFill>
        <p:spPr>
          <a:xfrm rot="21216835">
            <a:off x="586560" y="1986840"/>
            <a:ext cx="3532759" cy="4046763"/>
          </a:xfrm>
          <a:prstGeom prst="rect">
            <a:avLst/>
          </a:prstGeom>
        </p:spPr>
      </p:pic>
      <p:sp>
        <p:nvSpPr>
          <p:cNvPr id="50" name="TextBox 49"/>
          <p:cNvSpPr txBox="1"/>
          <p:nvPr/>
        </p:nvSpPr>
        <p:spPr>
          <a:xfrm>
            <a:off x="5638800" y="2133600"/>
            <a:ext cx="3048000" cy="646331"/>
          </a:xfrm>
          <a:prstGeom prst="rect">
            <a:avLst/>
          </a:prstGeom>
          <a:noFill/>
        </p:spPr>
        <p:txBody>
          <a:bodyPr wrap="square" rtlCol="0">
            <a:spAutoFit/>
          </a:bodyPr>
          <a:lstStyle/>
          <a:p>
            <a:r>
              <a:rPr lang="en-US" sz="3600" b="1" dirty="0" smtClean="0">
                <a:solidFill>
                  <a:schemeClr val="bg1"/>
                </a:solidFill>
                <a:cs typeface="Courier New" pitchFamily="49" charset="0"/>
              </a:rPr>
              <a:t>connected</a:t>
            </a:r>
            <a:endParaRPr lang="en-US" sz="3600" b="1" dirty="0">
              <a:solidFill>
                <a:schemeClr val="bg1"/>
              </a:solidFill>
            </a:endParaRPr>
          </a:p>
        </p:txBody>
      </p:sp>
      <p:sp>
        <p:nvSpPr>
          <p:cNvPr id="52" name="Rectangle 51"/>
          <p:cNvSpPr/>
          <p:nvPr/>
        </p:nvSpPr>
        <p:spPr>
          <a:xfrm rot="21242704">
            <a:off x="614591" y="2146278"/>
            <a:ext cx="3356357" cy="3208724"/>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rt fam 2.JPG"/>
          <p:cNvPicPr>
            <a:picLocks noChangeAspect="1"/>
          </p:cNvPicPr>
          <p:nvPr/>
        </p:nvPicPr>
        <p:blipFill>
          <a:blip r:embed="rId4" cstate="print"/>
          <a:srcRect r="16667"/>
          <a:stretch>
            <a:fillRect/>
          </a:stretch>
        </p:blipFill>
        <p:spPr>
          <a:xfrm rot="21228196">
            <a:off x="640041" y="2086970"/>
            <a:ext cx="3349052" cy="3280453"/>
          </a:xfrm>
          <a:prstGeom prst="rect">
            <a:avLst/>
          </a:prstGeom>
        </p:spPr>
      </p:pic>
      <p:sp>
        <p:nvSpPr>
          <p:cNvPr id="12" name="Footer Placeholder 11"/>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533400"/>
            <a:ext cx="8153400" cy="1200329"/>
          </a:xfrm>
          <a:prstGeom prst="rect">
            <a:avLst/>
          </a:prstGeom>
          <a:noFill/>
        </p:spPr>
        <p:txBody>
          <a:bodyPr wrap="square" rtlCol="0">
            <a:spAutoFit/>
          </a:bodyPr>
          <a:lstStyle/>
          <a:p>
            <a:pPr algn="just"/>
            <a:r>
              <a:rPr lang="en-US" sz="3600" b="1" dirty="0" smtClean="0">
                <a:solidFill>
                  <a:schemeClr val="bg1"/>
                </a:solidFill>
                <a:cs typeface="Courier New" pitchFamily="49" charset="0"/>
              </a:rPr>
              <a:t>How we treat </a:t>
            </a:r>
            <a:r>
              <a:rPr lang="en-US" sz="3600" b="1" dirty="0" smtClean="0">
                <a:cs typeface="Courier New" pitchFamily="49" charset="0"/>
              </a:rPr>
              <a:t>each other </a:t>
            </a:r>
          </a:p>
          <a:p>
            <a:pPr algn="just"/>
            <a:r>
              <a:rPr lang="en-US" sz="3600" b="1" dirty="0" smtClean="0">
                <a:solidFill>
                  <a:schemeClr val="bg1"/>
                </a:solidFill>
                <a:cs typeface="Courier New" pitchFamily="49" charset="0"/>
              </a:rPr>
              <a:t>leads to how we treat our customers.</a:t>
            </a:r>
            <a:endParaRPr lang="en-US" sz="3600" b="1" dirty="0">
              <a:solidFill>
                <a:schemeClr val="bg1"/>
              </a:solidFill>
              <a:cs typeface="Courier New" pitchFamily="49" charset="0"/>
            </a:endParaRPr>
          </a:p>
        </p:txBody>
      </p:sp>
      <p:sp>
        <p:nvSpPr>
          <p:cNvPr id="5" name="Rectangle 4"/>
          <p:cNvSpPr/>
          <p:nvPr/>
        </p:nvSpPr>
        <p:spPr>
          <a:xfrm>
            <a:off x="0" y="1752600"/>
            <a:ext cx="42672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 y="1828800"/>
            <a:ext cx="40386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 it starts with us</a:t>
            </a:r>
            <a:endParaRPr lang="en-US" sz="2800" b="1" dirty="0">
              <a:solidFill>
                <a:schemeClr val="bg1"/>
              </a:solidFill>
              <a:latin typeface="Courier New" pitchFamily="49" charset="0"/>
              <a:cs typeface="Courier New" pitchFamily="49" charset="0"/>
            </a:endParaRPr>
          </a:p>
        </p:txBody>
      </p:sp>
      <p:sp>
        <p:nvSpPr>
          <p:cNvPr id="7" name="TextBox 6"/>
          <p:cNvSpPr txBox="1"/>
          <p:nvPr/>
        </p:nvSpPr>
        <p:spPr>
          <a:xfrm>
            <a:off x="5105400" y="3200400"/>
            <a:ext cx="3505200" cy="3416320"/>
          </a:xfrm>
          <a:prstGeom prst="rect">
            <a:avLst/>
          </a:prstGeom>
          <a:noFill/>
        </p:spPr>
        <p:txBody>
          <a:bodyPr wrap="square" rtlCol="0">
            <a:spAutoFit/>
          </a:bodyPr>
          <a:lstStyle/>
          <a:p>
            <a:r>
              <a:rPr lang="en-US" sz="2400" dirty="0" smtClean="0"/>
              <a:t>Are we ready to have company over? Not until we first enjoy each </a:t>
            </a:r>
            <a:r>
              <a:rPr lang="en-US" sz="2400" i="1" dirty="0" smtClean="0"/>
              <a:t>other’s</a:t>
            </a:r>
            <a:r>
              <a:rPr lang="en-US" sz="2400" dirty="0" smtClean="0"/>
              <a:t> company.</a:t>
            </a:r>
          </a:p>
          <a:p>
            <a:endParaRPr lang="en-US" sz="2400" dirty="0" smtClean="0"/>
          </a:p>
          <a:p>
            <a:r>
              <a:rPr lang="en-US" sz="2400" dirty="0" smtClean="0"/>
              <a:t>It starts with simple things like a smile in the hallway or holding a door open for your coworker. </a:t>
            </a:r>
            <a:endParaRPr lang="en-US" sz="2400" dirty="0"/>
          </a:p>
        </p:txBody>
      </p:sp>
      <p:pic>
        <p:nvPicPr>
          <p:cNvPr id="10" name="Picture 9" descr="friend The_Quadruplets_by_DeficientAtLife.jpg"/>
          <p:cNvPicPr>
            <a:picLocks noChangeAspect="1"/>
          </p:cNvPicPr>
          <p:nvPr/>
        </p:nvPicPr>
        <p:blipFill>
          <a:blip r:embed="rId3" cstate="print"/>
          <a:srcRect l="15943" t="5975" r="20285" b="15254"/>
          <a:stretch>
            <a:fillRect/>
          </a:stretch>
        </p:blipFill>
        <p:spPr>
          <a:xfrm>
            <a:off x="0" y="2819400"/>
            <a:ext cx="4876800" cy="4017818"/>
          </a:xfrm>
          <a:prstGeom prst="rect">
            <a:avLst/>
          </a:prstGeom>
        </p:spPr>
      </p:pic>
      <p:sp>
        <p:nvSpPr>
          <p:cNvPr id="9" name="Footer Placeholder 8"/>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1542871"/>
            <a:ext cx="8153400" cy="1200329"/>
          </a:xfrm>
          <a:prstGeom prst="rect">
            <a:avLst/>
          </a:prstGeom>
          <a:noFill/>
        </p:spPr>
        <p:txBody>
          <a:bodyPr wrap="square" rtlCol="0">
            <a:spAutoFit/>
          </a:bodyPr>
          <a:lstStyle/>
          <a:p>
            <a:pPr algn="just"/>
            <a:r>
              <a:rPr lang="en-US" sz="3600" b="1" dirty="0" smtClean="0">
                <a:solidFill>
                  <a:schemeClr val="bg1"/>
                </a:solidFill>
                <a:cs typeface="Courier New" pitchFamily="49" charset="0"/>
              </a:rPr>
              <a:t>Schools belong to the people. </a:t>
            </a:r>
          </a:p>
          <a:p>
            <a:pPr algn="just"/>
            <a:r>
              <a:rPr lang="en-US" sz="3600" b="1" dirty="0" smtClean="0">
                <a:solidFill>
                  <a:schemeClr val="bg1"/>
                </a:solidFill>
                <a:cs typeface="Courier New" pitchFamily="49" charset="0"/>
              </a:rPr>
              <a:t>We are simply the caretakers.</a:t>
            </a:r>
            <a:endParaRPr lang="en-US" sz="3600" b="1" dirty="0">
              <a:solidFill>
                <a:schemeClr val="bg1"/>
              </a:solidFill>
              <a:cs typeface="Courier New" pitchFamily="49" charset="0"/>
            </a:endParaRPr>
          </a:p>
        </p:txBody>
      </p:sp>
      <p:sp>
        <p:nvSpPr>
          <p:cNvPr id="5" name="Rectangle 4"/>
          <p:cNvSpPr/>
          <p:nvPr/>
        </p:nvSpPr>
        <p:spPr>
          <a:xfrm>
            <a:off x="0" y="762000"/>
            <a:ext cx="64008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 y="838200"/>
            <a:ext cx="62484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 it all boils down to this…</a:t>
            </a:r>
            <a:endParaRPr lang="en-US" sz="2800" b="1" dirty="0">
              <a:solidFill>
                <a:schemeClr val="bg1"/>
              </a:solidFill>
              <a:latin typeface="Courier New" pitchFamily="49" charset="0"/>
              <a:cs typeface="Courier New" pitchFamily="49" charset="0"/>
            </a:endParaRPr>
          </a:p>
        </p:txBody>
      </p:sp>
      <p:sp>
        <p:nvSpPr>
          <p:cNvPr id="8" name="TextBox 7"/>
          <p:cNvSpPr txBox="1"/>
          <p:nvPr/>
        </p:nvSpPr>
        <p:spPr>
          <a:xfrm>
            <a:off x="5867400" y="2590800"/>
            <a:ext cx="2819400" cy="3785652"/>
          </a:xfrm>
          <a:prstGeom prst="rect">
            <a:avLst/>
          </a:prstGeom>
          <a:noFill/>
        </p:spPr>
        <p:txBody>
          <a:bodyPr wrap="square" rtlCol="0">
            <a:spAutoFit/>
          </a:bodyPr>
          <a:lstStyle/>
          <a:p>
            <a:r>
              <a:rPr lang="en-US" sz="2400" dirty="0" smtClean="0"/>
              <a:t>In the end, families and taxpayers depend on us to give them the best product for their money, so we have to prove to them that we are willing and flexible partners in this endeavor. </a:t>
            </a:r>
            <a:endParaRPr lang="en-US" sz="2400" dirty="0"/>
          </a:p>
        </p:txBody>
      </p:sp>
      <p:pic>
        <p:nvPicPr>
          <p:cNvPr id="14" name="Picture 13" descr="child.jpg"/>
          <p:cNvPicPr>
            <a:picLocks noChangeAspect="1"/>
          </p:cNvPicPr>
          <p:nvPr/>
        </p:nvPicPr>
        <p:blipFill>
          <a:blip r:embed="rId3" cstate="print"/>
          <a:srcRect l="2023" t="2857" r="2022" b="5714"/>
          <a:stretch>
            <a:fillRect/>
          </a:stretch>
        </p:blipFill>
        <p:spPr>
          <a:xfrm>
            <a:off x="685799" y="2667000"/>
            <a:ext cx="5017293" cy="3733800"/>
          </a:xfrm>
          <a:prstGeom prst="rect">
            <a:avLst/>
          </a:prstGeom>
        </p:spPr>
      </p:pic>
      <p:sp>
        <p:nvSpPr>
          <p:cNvPr id="9" name="Footer Placeholder 8"/>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kelly kids hand black white.JPG"/>
          <p:cNvPicPr>
            <a:picLocks noChangeAspect="1"/>
          </p:cNvPicPr>
          <p:nvPr/>
        </p:nvPicPr>
        <p:blipFill>
          <a:blip r:embed="rId2" cstate="print"/>
          <a:stretch>
            <a:fillRect/>
          </a:stretch>
        </p:blipFill>
        <p:spPr>
          <a:xfrm>
            <a:off x="457200" y="685800"/>
            <a:ext cx="8354266" cy="5556250"/>
          </a:xfrm>
          <a:prstGeom prst="rect">
            <a:avLst/>
          </a:prstGeom>
        </p:spPr>
      </p:pic>
      <p:sp>
        <p:nvSpPr>
          <p:cNvPr id="3" name="TextBox 2"/>
          <p:cNvSpPr txBox="1"/>
          <p:nvPr/>
        </p:nvSpPr>
        <p:spPr>
          <a:xfrm>
            <a:off x="5486400" y="5235714"/>
            <a:ext cx="3200400" cy="707886"/>
          </a:xfrm>
          <a:prstGeom prst="rect">
            <a:avLst/>
          </a:prstGeom>
          <a:noFill/>
        </p:spPr>
        <p:txBody>
          <a:bodyPr wrap="square" rtlCol="0">
            <a:spAutoFit/>
          </a:bodyPr>
          <a:lstStyle/>
          <a:p>
            <a:pPr algn="r"/>
            <a:r>
              <a:rPr lang="en-US" sz="4000" b="1" dirty="0">
                <a:solidFill>
                  <a:schemeClr val="bg1"/>
                </a:solidFill>
                <a:latin typeface="Courier New" pitchFamily="49" charset="0"/>
                <a:cs typeface="Courier New" pitchFamily="49" charset="0"/>
              </a:rPr>
              <a:t>b</a:t>
            </a:r>
            <a:r>
              <a:rPr lang="en-US" sz="4000" b="1" dirty="0" smtClean="0">
                <a:solidFill>
                  <a:schemeClr val="bg1"/>
                </a:solidFill>
                <a:latin typeface="Courier New" pitchFamily="49" charset="0"/>
                <a:cs typeface="Courier New" pitchFamily="49" charset="0"/>
              </a:rPr>
              <a:t>e nice</a:t>
            </a:r>
            <a:endParaRPr lang="en-US" sz="4000" b="1" dirty="0">
              <a:solidFill>
                <a:schemeClr val="bg1"/>
              </a:solidFill>
              <a:latin typeface="Courier New" pitchFamily="49" charset="0"/>
              <a:cs typeface="Courier New" pitchFamily="49" charset="0"/>
            </a:endParaRPr>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1295400"/>
            <a:ext cx="9144000" cy="3970318"/>
          </a:xfrm>
          <a:prstGeom prst="rect">
            <a:avLst/>
          </a:prstGeom>
          <a:noFill/>
        </p:spPr>
        <p:txBody>
          <a:bodyPr wrap="square" rtlCol="0">
            <a:spAutoFit/>
          </a:bodyPr>
          <a:lstStyle/>
          <a:p>
            <a:pPr algn="ctr"/>
            <a:r>
              <a:rPr lang="en-US" sz="2800" b="1" i="1" dirty="0" smtClean="0">
                <a:latin typeface="Calibri" pitchFamily="34" charset="0"/>
                <a:cs typeface="Courier New" pitchFamily="49" charset="0"/>
              </a:rPr>
              <a:t>“Don’t try to tell the customer </a:t>
            </a:r>
          </a:p>
          <a:p>
            <a:pPr algn="ctr"/>
            <a:r>
              <a:rPr lang="en-US" sz="2800" b="1" i="1" dirty="0" smtClean="0">
                <a:latin typeface="Calibri" pitchFamily="34" charset="0"/>
                <a:cs typeface="Courier New" pitchFamily="49" charset="0"/>
              </a:rPr>
              <a:t>what he wants. </a:t>
            </a:r>
          </a:p>
          <a:p>
            <a:pPr algn="ctr"/>
            <a:endParaRPr lang="en-US" sz="2800" b="1" i="1" dirty="0" smtClean="0">
              <a:latin typeface="Calibri" pitchFamily="34" charset="0"/>
              <a:cs typeface="Courier New" pitchFamily="49" charset="0"/>
            </a:endParaRPr>
          </a:p>
          <a:p>
            <a:pPr algn="ctr"/>
            <a:r>
              <a:rPr lang="en-US" sz="2800" b="1" i="1" dirty="0" smtClean="0">
                <a:latin typeface="Calibri" pitchFamily="34" charset="0"/>
                <a:cs typeface="Courier New" pitchFamily="49" charset="0"/>
              </a:rPr>
              <a:t>If you want to be smart, </a:t>
            </a:r>
          </a:p>
          <a:p>
            <a:pPr algn="ctr"/>
            <a:r>
              <a:rPr lang="en-US" sz="2800" b="1" i="1" dirty="0" smtClean="0">
                <a:latin typeface="Calibri" pitchFamily="34" charset="0"/>
                <a:cs typeface="Courier New" pitchFamily="49" charset="0"/>
              </a:rPr>
              <a:t>be smart in the shower. </a:t>
            </a:r>
          </a:p>
          <a:p>
            <a:pPr algn="ctr"/>
            <a:endParaRPr lang="en-US" sz="2800" b="1" i="1" dirty="0" smtClean="0">
              <a:latin typeface="Calibri" pitchFamily="34" charset="0"/>
              <a:cs typeface="Courier New" pitchFamily="49" charset="0"/>
            </a:endParaRPr>
          </a:p>
          <a:p>
            <a:pPr algn="ctr"/>
            <a:r>
              <a:rPr lang="en-US" sz="2800" b="1" i="1" dirty="0" smtClean="0">
                <a:latin typeface="Calibri" pitchFamily="34" charset="0"/>
                <a:cs typeface="Courier New" pitchFamily="49" charset="0"/>
              </a:rPr>
              <a:t>Then get out, go to work, </a:t>
            </a:r>
          </a:p>
          <a:p>
            <a:pPr algn="ctr"/>
            <a:r>
              <a:rPr lang="en-US" sz="2800" b="1" i="1" dirty="0" smtClean="0">
                <a:latin typeface="Calibri" pitchFamily="34" charset="0"/>
                <a:cs typeface="Courier New" pitchFamily="49" charset="0"/>
              </a:rPr>
              <a:t>and serve the customer.”</a:t>
            </a:r>
          </a:p>
          <a:p>
            <a:pPr algn="ctr"/>
            <a:endParaRPr lang="en-US" sz="2800" b="1" i="1" dirty="0">
              <a:solidFill>
                <a:schemeClr val="bg1"/>
              </a:solidFill>
              <a:latin typeface="Calibri" pitchFamily="34" charset="0"/>
              <a:cs typeface="Courier New" pitchFamily="49" charset="0"/>
            </a:endParaRPr>
          </a:p>
        </p:txBody>
      </p:sp>
      <p:sp>
        <p:nvSpPr>
          <p:cNvPr id="5" name="Rectangle 4"/>
          <p:cNvSpPr/>
          <p:nvPr/>
        </p:nvSpPr>
        <p:spPr>
          <a:xfrm>
            <a:off x="6934207" y="5410200"/>
            <a:ext cx="1838965" cy="369332"/>
          </a:xfrm>
          <a:prstGeom prst="rect">
            <a:avLst/>
          </a:prstGeom>
        </p:spPr>
        <p:txBody>
          <a:bodyPr wrap="none">
            <a:spAutoFit/>
          </a:bodyPr>
          <a:lstStyle/>
          <a:p>
            <a:pPr algn="ctr"/>
            <a:r>
              <a:rPr lang="en-US" b="1" dirty="0" smtClean="0">
                <a:solidFill>
                  <a:schemeClr val="bg1"/>
                </a:solidFill>
                <a:latin typeface="Courier New" pitchFamily="49" charset="0"/>
                <a:cs typeface="Courier New" pitchFamily="49" charset="0"/>
              </a:rPr>
              <a:t>Gene Buckley</a:t>
            </a:r>
            <a:endParaRPr lang="en-US" b="1" dirty="0">
              <a:solidFill>
                <a:schemeClr val="bg1"/>
              </a:solidFill>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1295400"/>
            <a:ext cx="9144000" cy="3108543"/>
          </a:xfrm>
          <a:prstGeom prst="rect">
            <a:avLst/>
          </a:prstGeom>
          <a:noFill/>
        </p:spPr>
        <p:txBody>
          <a:bodyPr wrap="square" rtlCol="0">
            <a:spAutoFit/>
          </a:bodyPr>
          <a:lstStyle/>
          <a:p>
            <a:pPr algn="ctr"/>
            <a:r>
              <a:rPr lang="en-US" sz="2800" b="1" i="1" dirty="0" smtClean="0">
                <a:latin typeface="Calibri" pitchFamily="34" charset="0"/>
                <a:cs typeface="Courier New" pitchFamily="49" charset="0"/>
              </a:rPr>
              <a:t>“It’s well worth remembering </a:t>
            </a:r>
          </a:p>
          <a:p>
            <a:pPr algn="ctr"/>
            <a:r>
              <a:rPr lang="en-US" sz="2800" b="1" i="1" dirty="0" smtClean="0">
                <a:latin typeface="Calibri" pitchFamily="34" charset="0"/>
                <a:cs typeface="Courier New" pitchFamily="49" charset="0"/>
              </a:rPr>
              <a:t>that the customer is the most </a:t>
            </a:r>
          </a:p>
          <a:p>
            <a:pPr algn="ctr"/>
            <a:r>
              <a:rPr lang="en-US" sz="2800" b="1" i="1" dirty="0" smtClean="0">
                <a:latin typeface="Calibri" pitchFamily="34" charset="0"/>
                <a:cs typeface="Courier New" pitchFamily="49" charset="0"/>
              </a:rPr>
              <a:t>important factor in any business.</a:t>
            </a:r>
          </a:p>
          <a:p>
            <a:pPr algn="ctr"/>
            <a:endParaRPr lang="en-US" sz="2800" b="1" i="1" dirty="0" smtClean="0">
              <a:latin typeface="Calibri" pitchFamily="34" charset="0"/>
              <a:cs typeface="Courier New" pitchFamily="49" charset="0"/>
            </a:endParaRPr>
          </a:p>
          <a:p>
            <a:pPr algn="ctr"/>
            <a:r>
              <a:rPr lang="en-US" sz="2800" b="1" i="1" dirty="0" smtClean="0">
                <a:latin typeface="Calibri" pitchFamily="34" charset="0"/>
                <a:cs typeface="Courier New" pitchFamily="49" charset="0"/>
              </a:rPr>
              <a:t>If you don’t think so…</a:t>
            </a:r>
          </a:p>
          <a:p>
            <a:pPr algn="ctr"/>
            <a:r>
              <a:rPr lang="en-US" sz="2800" b="1" i="1" dirty="0" smtClean="0">
                <a:latin typeface="Calibri" pitchFamily="34" charset="0"/>
                <a:cs typeface="Courier New" pitchFamily="49" charset="0"/>
              </a:rPr>
              <a:t>try getting along without them </a:t>
            </a:r>
          </a:p>
          <a:p>
            <a:pPr algn="ctr"/>
            <a:r>
              <a:rPr lang="en-US" sz="2800" b="1" i="1" dirty="0" smtClean="0">
                <a:latin typeface="Calibri" pitchFamily="34" charset="0"/>
                <a:cs typeface="Courier New" pitchFamily="49" charset="0"/>
              </a:rPr>
              <a:t>for a while.”</a:t>
            </a:r>
            <a:endParaRPr lang="en-US" sz="2800" b="1" i="1" dirty="0">
              <a:latin typeface="Calibri" pitchFamily="34" charset="0"/>
              <a:cs typeface="Courier New" pitchFamily="49" charset="0"/>
            </a:endParaRPr>
          </a:p>
        </p:txBody>
      </p:sp>
      <p:sp>
        <p:nvSpPr>
          <p:cNvPr id="5" name="Rectangle 4"/>
          <p:cNvSpPr/>
          <p:nvPr/>
        </p:nvSpPr>
        <p:spPr>
          <a:xfrm>
            <a:off x="6865273" y="5410200"/>
            <a:ext cx="1976824" cy="369332"/>
          </a:xfrm>
          <a:prstGeom prst="rect">
            <a:avLst/>
          </a:prstGeom>
        </p:spPr>
        <p:txBody>
          <a:bodyPr wrap="none">
            <a:spAutoFit/>
          </a:bodyPr>
          <a:lstStyle/>
          <a:p>
            <a:pPr algn="ctr"/>
            <a:r>
              <a:rPr lang="en-US" b="1" dirty="0" smtClean="0">
                <a:solidFill>
                  <a:schemeClr val="bg1"/>
                </a:solidFill>
                <a:latin typeface="Courier New" pitchFamily="49" charset="0"/>
                <a:cs typeface="Courier New" pitchFamily="49" charset="0"/>
              </a:rPr>
              <a:t>Napoleon Hill</a:t>
            </a:r>
            <a:endParaRPr lang="en-US" b="1" dirty="0">
              <a:solidFill>
                <a:schemeClr val="bg1"/>
              </a:solidFill>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2199144"/>
            <a:ext cx="9144000" cy="2677656"/>
          </a:xfrm>
          <a:prstGeom prst="rect">
            <a:avLst/>
          </a:prstGeom>
          <a:noFill/>
        </p:spPr>
        <p:txBody>
          <a:bodyPr wrap="square" rtlCol="0">
            <a:spAutoFit/>
          </a:bodyPr>
          <a:lstStyle/>
          <a:p>
            <a:pPr algn="ctr"/>
            <a:r>
              <a:rPr lang="en-US" sz="2800" b="1" i="1" dirty="0" smtClean="0">
                <a:latin typeface="Calibri" pitchFamily="34" charset="0"/>
                <a:cs typeface="Courier New" pitchFamily="49" charset="0"/>
              </a:rPr>
              <a:t>“Coming together is a beginning.</a:t>
            </a:r>
          </a:p>
          <a:p>
            <a:pPr algn="ctr"/>
            <a:endParaRPr lang="en-US" sz="2800" b="1" i="1" dirty="0" smtClean="0">
              <a:latin typeface="Calibri" pitchFamily="34" charset="0"/>
              <a:cs typeface="Courier New" pitchFamily="49" charset="0"/>
            </a:endParaRPr>
          </a:p>
          <a:p>
            <a:pPr algn="ctr"/>
            <a:r>
              <a:rPr lang="en-US" sz="2800" b="1" i="1" dirty="0" smtClean="0">
                <a:latin typeface="Calibri" pitchFamily="34" charset="0"/>
                <a:cs typeface="Courier New" pitchFamily="49" charset="0"/>
              </a:rPr>
              <a:t>Keeping together is a process.</a:t>
            </a:r>
          </a:p>
          <a:p>
            <a:pPr algn="ctr"/>
            <a:endParaRPr lang="en-US" sz="2800" b="1" i="1" dirty="0" smtClean="0">
              <a:latin typeface="Calibri" pitchFamily="34" charset="0"/>
              <a:cs typeface="Courier New" pitchFamily="49" charset="0"/>
            </a:endParaRPr>
          </a:p>
          <a:p>
            <a:pPr algn="ctr"/>
            <a:r>
              <a:rPr lang="en-US" sz="2800" b="1" i="1" dirty="0" smtClean="0">
                <a:latin typeface="Calibri" pitchFamily="34" charset="0"/>
                <a:cs typeface="Courier New" pitchFamily="49" charset="0"/>
              </a:rPr>
              <a:t>Working together is success.”</a:t>
            </a:r>
          </a:p>
          <a:p>
            <a:pPr algn="ctr"/>
            <a:endParaRPr lang="en-US" sz="2800" b="1" i="1" dirty="0">
              <a:solidFill>
                <a:schemeClr val="bg1"/>
              </a:solidFill>
              <a:latin typeface="Calibri" pitchFamily="34" charset="0"/>
              <a:cs typeface="Courier New" pitchFamily="49" charset="0"/>
            </a:endParaRPr>
          </a:p>
        </p:txBody>
      </p:sp>
      <p:sp>
        <p:nvSpPr>
          <p:cNvPr id="5" name="Rectangle 4"/>
          <p:cNvSpPr/>
          <p:nvPr/>
        </p:nvSpPr>
        <p:spPr>
          <a:xfrm>
            <a:off x="7072063" y="5410200"/>
            <a:ext cx="1563249" cy="369332"/>
          </a:xfrm>
          <a:prstGeom prst="rect">
            <a:avLst/>
          </a:prstGeom>
        </p:spPr>
        <p:txBody>
          <a:bodyPr wrap="none">
            <a:spAutoFit/>
          </a:bodyPr>
          <a:lstStyle/>
          <a:p>
            <a:pPr algn="ctr"/>
            <a:r>
              <a:rPr lang="en-US" b="1" dirty="0" smtClean="0">
                <a:solidFill>
                  <a:schemeClr val="bg1"/>
                </a:solidFill>
                <a:latin typeface="Courier New" pitchFamily="49" charset="0"/>
                <a:cs typeface="Courier New" pitchFamily="49" charset="0"/>
              </a:rPr>
              <a:t>Henry Ford</a:t>
            </a:r>
            <a:endParaRPr lang="en-US" b="1" dirty="0">
              <a:solidFill>
                <a:schemeClr val="bg1"/>
              </a:solidFill>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2882205"/>
            <a:ext cx="9144000" cy="1384995"/>
          </a:xfrm>
          <a:prstGeom prst="rect">
            <a:avLst/>
          </a:prstGeom>
          <a:noFill/>
        </p:spPr>
        <p:txBody>
          <a:bodyPr wrap="square" rtlCol="0">
            <a:spAutoFit/>
          </a:bodyPr>
          <a:lstStyle/>
          <a:p>
            <a:pPr algn="ctr"/>
            <a:r>
              <a:rPr lang="en-US" sz="2800" b="1" i="1" dirty="0" smtClean="0">
                <a:latin typeface="Calibri" pitchFamily="34" charset="0"/>
                <a:cs typeface="Courier New" pitchFamily="49" charset="0"/>
              </a:rPr>
              <a:t>“People expect good service</a:t>
            </a:r>
          </a:p>
          <a:p>
            <a:pPr algn="ctr"/>
            <a:r>
              <a:rPr lang="en-US" sz="2800" b="1" i="1" dirty="0" smtClean="0">
                <a:latin typeface="Calibri" pitchFamily="34" charset="0"/>
                <a:cs typeface="Courier New" pitchFamily="49" charset="0"/>
              </a:rPr>
              <a:t>But few are willing to give it.”</a:t>
            </a:r>
          </a:p>
          <a:p>
            <a:pPr algn="ctr"/>
            <a:endParaRPr lang="en-US" sz="2800" b="1" i="1" dirty="0">
              <a:latin typeface="Calibri" pitchFamily="34" charset="0"/>
              <a:cs typeface="Courier New" pitchFamily="49" charset="0"/>
            </a:endParaRPr>
          </a:p>
        </p:txBody>
      </p:sp>
      <p:sp>
        <p:nvSpPr>
          <p:cNvPr id="5" name="Rectangle 4"/>
          <p:cNvSpPr/>
          <p:nvPr/>
        </p:nvSpPr>
        <p:spPr>
          <a:xfrm>
            <a:off x="6865280" y="5410200"/>
            <a:ext cx="1976824" cy="369332"/>
          </a:xfrm>
          <a:prstGeom prst="rect">
            <a:avLst/>
          </a:prstGeom>
        </p:spPr>
        <p:txBody>
          <a:bodyPr wrap="none">
            <a:spAutoFit/>
          </a:bodyPr>
          <a:lstStyle/>
          <a:p>
            <a:pPr algn="ctr"/>
            <a:r>
              <a:rPr lang="en-US" b="1" dirty="0" smtClean="0">
                <a:solidFill>
                  <a:schemeClr val="bg1"/>
                </a:solidFill>
                <a:latin typeface="Courier New" pitchFamily="49" charset="0"/>
                <a:cs typeface="Courier New" pitchFamily="49" charset="0"/>
              </a:rPr>
              <a:t>Robert </a:t>
            </a:r>
            <a:r>
              <a:rPr lang="en-US" b="1" dirty="0" err="1" smtClean="0">
                <a:solidFill>
                  <a:schemeClr val="bg1"/>
                </a:solidFill>
                <a:latin typeface="Courier New" pitchFamily="49" charset="0"/>
                <a:cs typeface="Courier New" pitchFamily="49" charset="0"/>
              </a:rPr>
              <a:t>Gately</a:t>
            </a:r>
            <a:endParaRPr lang="en-US" b="1" dirty="0">
              <a:solidFill>
                <a:schemeClr val="bg1"/>
              </a:solidFill>
              <a:latin typeface="Courier New" pitchFamily="49" charset="0"/>
              <a:cs typeface="Courier New" pitchFamily="49" charset="0"/>
            </a:endParaRPr>
          </a:p>
        </p:txBody>
      </p:sp>
      <p:sp>
        <p:nvSpPr>
          <p:cNvPr id="6" name="Footer Placeholder 5"/>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1066800"/>
            <a:ext cx="54102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1066800"/>
            <a:ext cx="5257800" cy="523220"/>
          </a:xfrm>
          <a:prstGeom prst="rect">
            <a:avLst/>
          </a:prstGeom>
          <a:noFill/>
        </p:spPr>
        <p:txBody>
          <a:bodyPr wrap="square" rtlCol="0">
            <a:spAutoFit/>
          </a:bodyPr>
          <a:lstStyle/>
          <a:p>
            <a:pPr algn="r"/>
            <a:r>
              <a:rPr lang="en-US" sz="2800" b="1" dirty="0" smtClean="0">
                <a:solidFill>
                  <a:schemeClr val="bg1"/>
                </a:solidFill>
                <a:latin typeface="Courier New" pitchFamily="49" charset="0"/>
                <a:cs typeface="Courier New" pitchFamily="49" charset="0"/>
              </a:rPr>
              <a:t>customer </a:t>
            </a:r>
            <a:r>
              <a:rPr lang="en-US" sz="2800" b="1" dirty="0" smtClean="0">
                <a:solidFill>
                  <a:schemeClr val="bg1"/>
                </a:solidFill>
                <a:latin typeface="Courier New" pitchFamily="49" charset="0"/>
                <a:cs typeface="Courier New" pitchFamily="49" charset="0"/>
              </a:rPr>
              <a:t>service</a:t>
            </a:r>
            <a:endParaRPr lang="en-US" sz="2800" b="1" dirty="0">
              <a:solidFill>
                <a:schemeClr val="bg1"/>
              </a:solidFill>
              <a:latin typeface="Courier New" pitchFamily="49" charset="0"/>
              <a:cs typeface="Courier New" pitchFamily="49" charset="0"/>
            </a:endParaRPr>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kelly kids hand black white.JPG"/>
          <p:cNvPicPr>
            <a:picLocks noChangeAspect="1"/>
          </p:cNvPicPr>
          <p:nvPr/>
        </p:nvPicPr>
        <p:blipFill>
          <a:blip r:embed="rId3" cstate="print"/>
          <a:stretch>
            <a:fillRect/>
          </a:stretch>
        </p:blipFill>
        <p:spPr>
          <a:xfrm>
            <a:off x="457200" y="685800"/>
            <a:ext cx="8354266" cy="5556250"/>
          </a:xfrm>
          <a:prstGeom prst="rect">
            <a:avLst/>
          </a:prstGeom>
        </p:spPr>
      </p:pic>
      <p:sp>
        <p:nvSpPr>
          <p:cNvPr id="3" name="TextBox 2"/>
          <p:cNvSpPr txBox="1"/>
          <p:nvPr/>
        </p:nvSpPr>
        <p:spPr>
          <a:xfrm>
            <a:off x="5486400" y="5235714"/>
            <a:ext cx="3200400" cy="707886"/>
          </a:xfrm>
          <a:prstGeom prst="rect">
            <a:avLst/>
          </a:prstGeom>
          <a:noFill/>
        </p:spPr>
        <p:txBody>
          <a:bodyPr wrap="square" rtlCol="0">
            <a:spAutoFit/>
          </a:bodyPr>
          <a:lstStyle/>
          <a:p>
            <a:pPr algn="r"/>
            <a:r>
              <a:rPr lang="en-US" sz="4000" b="1" dirty="0">
                <a:solidFill>
                  <a:schemeClr val="bg1"/>
                </a:solidFill>
                <a:latin typeface="Courier New" pitchFamily="49" charset="0"/>
                <a:cs typeface="Courier New" pitchFamily="49" charset="0"/>
              </a:rPr>
              <a:t>b</a:t>
            </a:r>
            <a:r>
              <a:rPr lang="en-US" sz="4000" b="1" dirty="0" smtClean="0">
                <a:solidFill>
                  <a:schemeClr val="bg1"/>
                </a:solidFill>
                <a:latin typeface="Courier New" pitchFamily="49" charset="0"/>
                <a:cs typeface="Courier New" pitchFamily="49" charset="0"/>
              </a:rPr>
              <a:t>e nice</a:t>
            </a:r>
            <a:endParaRPr lang="en-US" sz="4000" b="1" dirty="0">
              <a:solidFill>
                <a:schemeClr val="bg1"/>
              </a:solidFill>
              <a:latin typeface="Courier New" pitchFamily="49" charset="0"/>
              <a:cs typeface="Courier New" pitchFamily="49" charset="0"/>
            </a:endParaRPr>
          </a:p>
        </p:txBody>
      </p:sp>
      <p:sp>
        <p:nvSpPr>
          <p:cNvPr id="5" name="Footer Placeholder 4"/>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420469"/>
            <a:ext cx="9144000" cy="646331"/>
          </a:xfrm>
          <a:prstGeom prst="rect">
            <a:avLst/>
          </a:prstGeom>
          <a:noFill/>
        </p:spPr>
        <p:txBody>
          <a:bodyPr wrap="square" rtlCol="0">
            <a:spAutoFit/>
          </a:bodyPr>
          <a:lstStyle/>
          <a:p>
            <a:pPr algn="ctr"/>
            <a:r>
              <a:rPr lang="en-US" sz="3600" b="1" dirty="0"/>
              <a:t>W</a:t>
            </a:r>
            <a:r>
              <a:rPr lang="en-US" sz="3600" b="1" dirty="0" smtClean="0"/>
              <a:t>hy</a:t>
            </a:r>
            <a:r>
              <a:rPr lang="en-US" sz="3600" b="1" dirty="0" smtClean="0">
                <a:solidFill>
                  <a:schemeClr val="bg1"/>
                </a:solidFill>
              </a:rPr>
              <a:t> do schools need good customer service?</a:t>
            </a:r>
            <a:endParaRPr lang="en-US" sz="3600" b="1" dirty="0">
              <a:solidFill>
                <a:schemeClr val="bg1"/>
              </a:solidFill>
            </a:endParaRPr>
          </a:p>
        </p:txBody>
      </p:sp>
      <p:sp>
        <p:nvSpPr>
          <p:cNvPr id="7" name="TextBox 6"/>
          <p:cNvSpPr txBox="1"/>
          <p:nvPr/>
        </p:nvSpPr>
        <p:spPr>
          <a:xfrm>
            <a:off x="4572000" y="1689080"/>
            <a:ext cx="4572000" cy="3416320"/>
          </a:xfrm>
          <a:prstGeom prst="rect">
            <a:avLst/>
          </a:prstGeom>
          <a:noFill/>
        </p:spPr>
        <p:txBody>
          <a:bodyPr wrap="square" rtlCol="0">
            <a:spAutoFit/>
          </a:bodyPr>
          <a:lstStyle/>
          <a:p>
            <a:pPr>
              <a:lnSpc>
                <a:spcPct val="150000"/>
              </a:lnSpc>
            </a:pPr>
            <a:r>
              <a:rPr lang="en-US" sz="2400" dirty="0" smtClean="0"/>
              <a:t>When everyone in the school community feels like a member </a:t>
            </a:r>
          </a:p>
          <a:p>
            <a:pPr>
              <a:lnSpc>
                <a:spcPct val="150000"/>
              </a:lnSpc>
            </a:pPr>
            <a:r>
              <a:rPr lang="en-US" sz="2400" dirty="0" smtClean="0"/>
              <a:t>of the family, they become loyal and take part in the education of our children in ways they have never envisioned.</a:t>
            </a:r>
            <a:endParaRPr lang="en-US" sz="2400" dirty="0"/>
          </a:p>
        </p:txBody>
      </p:sp>
      <p:sp>
        <p:nvSpPr>
          <p:cNvPr id="5" name="Rectangle 4"/>
          <p:cNvSpPr/>
          <p:nvPr/>
        </p:nvSpPr>
        <p:spPr>
          <a:xfrm>
            <a:off x="990600" y="6019800"/>
            <a:ext cx="81534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90600" y="6019800"/>
            <a:ext cx="8305800" cy="523220"/>
          </a:xfrm>
          <a:prstGeom prst="rect">
            <a:avLst/>
          </a:prstGeom>
          <a:noFill/>
        </p:spPr>
        <p:txBody>
          <a:bodyPr wrap="square" rtlCol="0">
            <a:spAutoFit/>
          </a:bodyPr>
          <a:lstStyle/>
          <a:p>
            <a:pPr algn="ctr"/>
            <a:r>
              <a:rPr lang="en-US" sz="2800" b="1" dirty="0">
                <a:solidFill>
                  <a:schemeClr val="bg1"/>
                </a:solidFill>
                <a:latin typeface="Courier New" pitchFamily="49" charset="0"/>
                <a:cs typeface="Courier New" pitchFamily="49" charset="0"/>
              </a:rPr>
              <a:t>i</a:t>
            </a:r>
            <a:r>
              <a:rPr lang="en-US" sz="2800" b="1" dirty="0" smtClean="0">
                <a:solidFill>
                  <a:schemeClr val="bg1"/>
                </a:solidFill>
                <a:latin typeface="Courier New" pitchFamily="49" charset="0"/>
                <a:cs typeface="Courier New" pitchFamily="49" charset="0"/>
              </a:rPr>
              <a:t>t’s easier when we all work together. </a:t>
            </a:r>
            <a:endParaRPr lang="en-US" sz="2800" b="1" dirty="0">
              <a:solidFill>
                <a:schemeClr val="bg1"/>
              </a:solidFill>
              <a:latin typeface="Courier New" pitchFamily="49" charset="0"/>
              <a:cs typeface="Courier New" pitchFamily="49" charset="0"/>
            </a:endParaRPr>
          </a:p>
        </p:txBody>
      </p:sp>
      <p:pic>
        <p:nvPicPr>
          <p:cNvPr id="11" name="Picture 10" descr="duck fam.jpg"/>
          <p:cNvPicPr>
            <a:picLocks noChangeAspect="1"/>
          </p:cNvPicPr>
          <p:nvPr/>
        </p:nvPicPr>
        <p:blipFill>
          <a:blip r:embed="rId3" cstate="print"/>
          <a:srcRect l="13708" t="5875" r="6004" b="6004"/>
          <a:stretch>
            <a:fillRect/>
          </a:stretch>
        </p:blipFill>
        <p:spPr>
          <a:xfrm>
            <a:off x="0" y="1676400"/>
            <a:ext cx="4582160" cy="3429000"/>
          </a:xfrm>
          <a:prstGeom prst="rect">
            <a:avLst/>
          </a:prstGeom>
        </p:spPr>
      </p:pic>
      <p:sp>
        <p:nvSpPr>
          <p:cNvPr id="8" name="Footer Placeholder 7"/>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7200" y="1572161"/>
            <a:ext cx="3505200" cy="1323439"/>
          </a:xfrm>
          <a:prstGeom prst="rect">
            <a:avLst/>
          </a:prstGeom>
          <a:noFill/>
        </p:spPr>
        <p:txBody>
          <a:bodyPr wrap="square" rtlCol="0">
            <a:spAutoFit/>
          </a:bodyPr>
          <a:lstStyle/>
          <a:p>
            <a:r>
              <a:rPr lang="en-US" sz="8000" dirty="0" smtClean="0">
                <a:solidFill>
                  <a:schemeClr val="bg1"/>
                </a:solidFill>
              </a:rPr>
              <a:t>parents</a:t>
            </a:r>
            <a:endParaRPr lang="en-US" sz="8000" dirty="0">
              <a:solidFill>
                <a:schemeClr val="bg1"/>
              </a:solidFill>
            </a:endParaRPr>
          </a:p>
        </p:txBody>
      </p:sp>
      <p:sp>
        <p:nvSpPr>
          <p:cNvPr id="5" name="TextBox 4"/>
          <p:cNvSpPr txBox="1"/>
          <p:nvPr/>
        </p:nvSpPr>
        <p:spPr>
          <a:xfrm>
            <a:off x="0" y="4724400"/>
            <a:ext cx="4114800" cy="1323439"/>
          </a:xfrm>
          <a:prstGeom prst="rect">
            <a:avLst/>
          </a:prstGeom>
          <a:noFill/>
        </p:spPr>
        <p:txBody>
          <a:bodyPr wrap="square" rtlCol="0">
            <a:spAutoFit/>
          </a:bodyPr>
          <a:lstStyle/>
          <a:p>
            <a:r>
              <a:rPr lang="en-US" sz="8000" dirty="0" smtClean="0">
                <a:solidFill>
                  <a:srgbClr val="FFFF00"/>
                </a:solidFill>
              </a:rPr>
              <a:t>students</a:t>
            </a:r>
            <a:endParaRPr lang="en-US" sz="8000" dirty="0">
              <a:solidFill>
                <a:srgbClr val="FFFF00"/>
              </a:solidFill>
            </a:endParaRPr>
          </a:p>
        </p:txBody>
      </p:sp>
      <p:sp>
        <p:nvSpPr>
          <p:cNvPr id="6" name="TextBox 5"/>
          <p:cNvSpPr txBox="1"/>
          <p:nvPr/>
        </p:nvSpPr>
        <p:spPr>
          <a:xfrm>
            <a:off x="4800600" y="810161"/>
            <a:ext cx="4953000" cy="1323439"/>
          </a:xfrm>
          <a:prstGeom prst="rect">
            <a:avLst/>
          </a:prstGeom>
          <a:noFill/>
        </p:spPr>
        <p:txBody>
          <a:bodyPr wrap="square" rtlCol="0">
            <a:spAutoFit/>
          </a:bodyPr>
          <a:lstStyle/>
          <a:p>
            <a:r>
              <a:rPr lang="en-US" sz="8000" dirty="0" smtClean="0">
                <a:solidFill>
                  <a:schemeClr val="accent6">
                    <a:lumMod val="75000"/>
                  </a:schemeClr>
                </a:solidFill>
              </a:rPr>
              <a:t>neighbors</a:t>
            </a:r>
            <a:endParaRPr lang="en-US" sz="8000" dirty="0">
              <a:solidFill>
                <a:schemeClr val="accent6">
                  <a:lumMod val="75000"/>
                </a:schemeClr>
              </a:solidFill>
            </a:endParaRPr>
          </a:p>
        </p:txBody>
      </p:sp>
      <p:sp>
        <p:nvSpPr>
          <p:cNvPr id="7" name="TextBox 6"/>
          <p:cNvSpPr txBox="1"/>
          <p:nvPr/>
        </p:nvSpPr>
        <p:spPr>
          <a:xfrm>
            <a:off x="3505200" y="5534561"/>
            <a:ext cx="5867400" cy="1323439"/>
          </a:xfrm>
          <a:prstGeom prst="rect">
            <a:avLst/>
          </a:prstGeom>
          <a:noFill/>
        </p:spPr>
        <p:txBody>
          <a:bodyPr wrap="square" rtlCol="0">
            <a:spAutoFit/>
          </a:bodyPr>
          <a:lstStyle/>
          <a:p>
            <a:r>
              <a:rPr lang="en-US" sz="8000" dirty="0">
                <a:solidFill>
                  <a:srgbClr val="FFC000"/>
                </a:solidFill>
              </a:rPr>
              <a:t>s</a:t>
            </a:r>
            <a:r>
              <a:rPr lang="en-US" sz="8000" dirty="0" smtClean="0">
                <a:solidFill>
                  <a:srgbClr val="FFC000"/>
                </a:solidFill>
              </a:rPr>
              <a:t>chool staff</a:t>
            </a:r>
            <a:endParaRPr lang="en-US" sz="8000" dirty="0">
              <a:solidFill>
                <a:srgbClr val="FFC000"/>
              </a:solidFill>
            </a:endParaRPr>
          </a:p>
        </p:txBody>
      </p:sp>
      <p:sp>
        <p:nvSpPr>
          <p:cNvPr id="8" name="TextBox 7"/>
          <p:cNvSpPr txBox="1"/>
          <p:nvPr/>
        </p:nvSpPr>
        <p:spPr>
          <a:xfrm>
            <a:off x="1066800" y="3276600"/>
            <a:ext cx="5562600" cy="1323439"/>
          </a:xfrm>
          <a:prstGeom prst="rect">
            <a:avLst/>
          </a:prstGeom>
          <a:noFill/>
        </p:spPr>
        <p:txBody>
          <a:bodyPr wrap="square" rtlCol="0">
            <a:spAutoFit/>
          </a:bodyPr>
          <a:lstStyle/>
          <a:p>
            <a:r>
              <a:rPr lang="en-US" sz="8000" dirty="0" smtClean="0">
                <a:solidFill>
                  <a:schemeClr val="tx2">
                    <a:lumMod val="60000"/>
                    <a:lumOff val="40000"/>
                  </a:schemeClr>
                </a:solidFill>
              </a:rPr>
              <a:t>community</a:t>
            </a:r>
            <a:endParaRPr lang="en-US" sz="8000" dirty="0">
              <a:solidFill>
                <a:schemeClr val="tx2">
                  <a:lumMod val="60000"/>
                  <a:lumOff val="40000"/>
                </a:schemeClr>
              </a:solidFill>
            </a:endParaRPr>
          </a:p>
        </p:txBody>
      </p:sp>
      <p:sp>
        <p:nvSpPr>
          <p:cNvPr id="10" name="TextBox 9"/>
          <p:cNvSpPr txBox="1"/>
          <p:nvPr/>
        </p:nvSpPr>
        <p:spPr>
          <a:xfrm>
            <a:off x="838200" y="228600"/>
            <a:ext cx="4953000" cy="1323439"/>
          </a:xfrm>
          <a:prstGeom prst="rect">
            <a:avLst/>
          </a:prstGeom>
          <a:noFill/>
        </p:spPr>
        <p:txBody>
          <a:bodyPr wrap="square" rtlCol="0">
            <a:spAutoFit/>
          </a:bodyPr>
          <a:lstStyle/>
          <a:p>
            <a:r>
              <a:rPr lang="en-US" sz="8000" dirty="0" smtClean="0">
                <a:solidFill>
                  <a:schemeClr val="accent4">
                    <a:lumMod val="50000"/>
                  </a:schemeClr>
                </a:solidFill>
              </a:rPr>
              <a:t>taxpayers</a:t>
            </a:r>
            <a:endParaRPr lang="en-US" sz="8000" dirty="0">
              <a:solidFill>
                <a:schemeClr val="accent4">
                  <a:lumMod val="50000"/>
                </a:schemeClr>
              </a:solidFill>
            </a:endParaRPr>
          </a:p>
        </p:txBody>
      </p:sp>
      <p:sp>
        <p:nvSpPr>
          <p:cNvPr id="12" name="TextBox 11"/>
          <p:cNvSpPr txBox="1"/>
          <p:nvPr/>
        </p:nvSpPr>
        <p:spPr>
          <a:xfrm>
            <a:off x="4572000" y="4191000"/>
            <a:ext cx="4953000" cy="1323439"/>
          </a:xfrm>
          <a:prstGeom prst="rect">
            <a:avLst/>
          </a:prstGeom>
          <a:noFill/>
        </p:spPr>
        <p:txBody>
          <a:bodyPr wrap="square" rtlCol="0">
            <a:spAutoFit/>
          </a:bodyPr>
          <a:lstStyle/>
          <a:p>
            <a:r>
              <a:rPr lang="en-US" sz="8000" dirty="0">
                <a:solidFill>
                  <a:srgbClr val="7030A0"/>
                </a:solidFill>
              </a:rPr>
              <a:t>y</a:t>
            </a:r>
            <a:r>
              <a:rPr lang="en-US" sz="8000" dirty="0" smtClean="0">
                <a:solidFill>
                  <a:srgbClr val="7030A0"/>
                </a:solidFill>
              </a:rPr>
              <a:t>our mom</a:t>
            </a:r>
            <a:endParaRPr lang="en-US" sz="8000" dirty="0">
              <a:solidFill>
                <a:srgbClr val="7030A0"/>
              </a:solidFill>
            </a:endParaRPr>
          </a:p>
        </p:txBody>
      </p:sp>
      <p:sp>
        <p:nvSpPr>
          <p:cNvPr id="14" name="Rectangle 13"/>
          <p:cNvSpPr/>
          <p:nvPr/>
        </p:nvSpPr>
        <p:spPr>
          <a:xfrm>
            <a:off x="3200400" y="2895600"/>
            <a:ext cx="5943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657600" y="2895600"/>
            <a:ext cx="4876800" cy="523220"/>
          </a:xfrm>
          <a:prstGeom prst="rect">
            <a:avLst/>
          </a:prstGeom>
          <a:noFill/>
        </p:spPr>
        <p:txBody>
          <a:bodyPr wrap="square" rtlCol="0">
            <a:spAutoFit/>
          </a:bodyPr>
          <a:lstStyle/>
          <a:p>
            <a:r>
              <a:rPr lang="en-US" sz="2800" b="1" dirty="0">
                <a:solidFill>
                  <a:schemeClr val="bg1"/>
                </a:solidFill>
                <a:latin typeface="Courier New" pitchFamily="49" charset="0"/>
                <a:cs typeface="Courier New" pitchFamily="49" charset="0"/>
              </a:rPr>
              <a:t>w</a:t>
            </a:r>
            <a:r>
              <a:rPr lang="en-US" sz="2800" b="1" dirty="0" smtClean="0">
                <a:solidFill>
                  <a:schemeClr val="bg1"/>
                </a:solidFill>
                <a:latin typeface="Courier New" pitchFamily="49" charset="0"/>
                <a:cs typeface="Courier New" pitchFamily="49" charset="0"/>
              </a:rPr>
              <a:t>ho are our customers?</a:t>
            </a:r>
            <a:endParaRPr lang="en-US" sz="2800" b="1" dirty="0">
              <a:solidFill>
                <a:schemeClr val="bg1"/>
              </a:solidFill>
              <a:latin typeface="Courier New" pitchFamily="49" charset="0"/>
              <a:cs typeface="Courier New" pitchFamily="49" charset="0"/>
            </a:endParaRPr>
          </a:p>
        </p:txBody>
      </p:sp>
      <p:sp>
        <p:nvSpPr>
          <p:cNvPr id="13" name="Footer Placeholder 12"/>
          <p:cNvSpPr>
            <a:spLocks noGrp="1"/>
          </p:cNvSpPr>
          <p:nvPr>
            <p:ph type="ftr" sz="quarter" idx="11"/>
          </p:nvPr>
        </p:nvSpPr>
        <p:spPr/>
        <p:txBody>
          <a:bodyPr/>
          <a:lstStyle/>
          <a:p>
            <a:r>
              <a:rPr lang="en-US" smtClean="0"/>
              <a:t>Customer Service for Schools</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2000"/>
                                        <p:tgtEl>
                                          <p:spTgt spid="8">
                                            <p:txEl>
                                              <p:pRg st="0" end="0"/>
                                            </p:txEl>
                                          </p:spTgt>
                                        </p:tgtEl>
                                      </p:cBhvr>
                                    </p:animEffect>
                                  </p:childTnLst>
                                </p:cTn>
                              </p:par>
                            </p:childTnLst>
                          </p:cTn>
                        </p:par>
                        <p:par>
                          <p:cTn id="24" fill="hold">
                            <p:stCondLst>
                              <p:cond delay="1100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2000"/>
                                        <p:tgtEl>
                                          <p:spTgt spid="10">
                                            <p:txEl>
                                              <p:pRg st="0" end="0"/>
                                            </p:txEl>
                                          </p:spTgt>
                                        </p:tgtEl>
                                      </p:cBhvr>
                                    </p:animEffect>
                                  </p:childTnLst>
                                </p:cTn>
                              </p:par>
                            </p:childTnLst>
                          </p:cTn>
                        </p:par>
                        <p:par>
                          <p:cTn id="28" fill="hold">
                            <p:stCondLst>
                              <p:cond delay="13000"/>
                            </p:stCondLst>
                            <p:childTnLst>
                              <p:par>
                                <p:cTn id="29" presetID="10" presetClass="entr" presetSubtype="0"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10" grpId="0" build="allAtOnce"/>
      <p:bldP spid="12"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ourier New"/>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1183</Words>
  <Application>Microsoft Office PowerPoint</Application>
  <PresentationFormat>On-screen Show (4:3)</PresentationFormat>
  <Paragraphs>143</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rcook</dc:creator>
  <cp:lastModifiedBy>rcook</cp:lastModifiedBy>
  <cp:revision>103</cp:revision>
  <dcterms:created xsi:type="dcterms:W3CDTF">2010-06-08T14:12:09Z</dcterms:created>
  <dcterms:modified xsi:type="dcterms:W3CDTF">2010-07-26T15:28:52Z</dcterms:modified>
</cp:coreProperties>
</file>