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7" r:id="rId2"/>
    <p:sldId id="258" r:id="rId3"/>
    <p:sldId id="260" r:id="rId4"/>
    <p:sldId id="261" r:id="rId5"/>
    <p:sldId id="262" r:id="rId6"/>
    <p:sldId id="263" r:id="rId7"/>
    <p:sldId id="264"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Lst>
  <p:sldSz cx="9144000" cy="6858000" type="screen4x3"/>
  <p:notesSz cx="6858000" cy="9144000"/>
  <p:embeddedFontLst>
    <p:embeddedFont>
      <p:font typeface="Calibri" pitchFamily="34" charset="0"/>
      <p:regular r:id="rId23"/>
      <p:bold r:id="rId24"/>
      <p:italic r:id="rId25"/>
      <p:boldItalic r:id="rId26"/>
    </p:embeddedFont>
    <p:embeddedFont>
      <p:font typeface="Arial Narrow" pitchFamily="34" charset="0"/>
      <p:regular r:id="rId27"/>
      <p:bold r:id="rId28"/>
      <p:italic r:id="rId29"/>
      <p:boldItalic r:id="rId30"/>
    </p:embeddedFont>
    <p:embeddedFont>
      <p:font typeface="Loved by the King"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B884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7" autoAdjust="0"/>
  </p:normalViewPr>
  <p:slideViewPr>
    <p:cSldViewPr>
      <p:cViewPr>
        <p:scale>
          <a:sx n="50" d="100"/>
          <a:sy n="50" d="100"/>
        </p:scale>
        <p:origin x="-1650"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61268-1913-4567-B1B0-81F923B594B0}" type="datetimeFigureOut">
              <a:rPr lang="en-US" smtClean="0"/>
              <a:pPr/>
              <a:t>7/26/2010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D3F7A-D5FA-4CE8-89F4-16F89F54C8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determine their progress, students are assessed in a variety of ways from Kindergarten through graduation.  While the number of testing</a:t>
            </a:r>
            <a:r>
              <a:rPr lang="en-US" baseline="0" dirty="0" smtClean="0"/>
              <a:t> methods used varies, there is not one particular test or assessment that determines your student’s academic progress.  It is a culmination of several assessment methods.</a:t>
            </a:r>
            <a:endParaRPr lang="en-US" dirty="0" smtClean="0"/>
          </a:p>
          <a:p>
            <a:endParaRPr lang="en-US" dirty="0"/>
          </a:p>
        </p:txBody>
      </p:sp>
      <p:sp>
        <p:nvSpPr>
          <p:cNvPr id="4" name="Slide Number Placeholder 3"/>
          <p:cNvSpPr>
            <a:spLocks noGrp="1"/>
          </p:cNvSpPr>
          <p:nvPr>
            <p:ph type="sldNum" sz="quarter" idx="10"/>
          </p:nvPr>
        </p:nvSpPr>
        <p:spPr/>
        <p:txBody>
          <a:bodyPr/>
          <a:lstStyle/>
          <a:p>
            <a:fld id="{6DBD3F7A-D5FA-4CE8-89F4-16F89F54C82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most common Summative Assessment we talk about is the Kansas State Assessment.  Since the results of this one test is most often quoted and published, we will spend some time discussion it tonight.</a:t>
            </a:r>
            <a:endParaRPr lang="en-US" dirty="0" smtClean="0"/>
          </a:p>
          <a:p>
            <a:endParaRPr lang="en-US" dirty="0" smtClean="0"/>
          </a:p>
          <a:p>
            <a:r>
              <a:rPr lang="en-US" dirty="0" smtClean="0"/>
              <a:t>The KSA was developed as part of complying</a:t>
            </a:r>
            <a:r>
              <a:rPr lang="en-US" baseline="0" dirty="0" smtClean="0"/>
              <a:t> with the No Child Left Behind Act. The Act sets a goal that all students will be proficient in both Reading and Math by 2014.</a:t>
            </a:r>
          </a:p>
          <a:p>
            <a:endParaRPr lang="en-US" baseline="0" dirty="0" smtClean="0"/>
          </a:p>
          <a:p>
            <a:r>
              <a:rPr lang="en-US" baseline="0" dirty="0" smtClean="0"/>
              <a:t>Proficiency is measured by Adequately Yearly Progress better know as AYP.  Each year, schools must have minimum amount of students be proficient  or better (exceeds, </a:t>
            </a:r>
            <a:r>
              <a:rPr lang="en-US" baseline="0" dirty="0" err="1" smtClean="0"/>
              <a:t>exemplarary</a:t>
            </a:r>
            <a:r>
              <a:rPr lang="en-US" baseline="0" dirty="0" smtClean="0"/>
              <a:t>) in reading or math.  The level gets higher each year.  When you hear that a school made AYP, its saying they met or exceeded the current year’s minimum standard.</a:t>
            </a:r>
          </a:p>
          <a:p>
            <a:endParaRPr lang="en-US" smtClean="0"/>
          </a:p>
          <a:p>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AYP data can be shown in a variety of ways.  </a:t>
            </a:r>
            <a:r>
              <a:rPr lang="en-US" baseline="0" dirty="0" smtClean="0"/>
              <a:t>The data can be reported in the following ways; as a whole, in subgroups, or by individual students.</a:t>
            </a:r>
          </a:p>
          <a:p>
            <a:endParaRPr lang="en-US" baseline="0" dirty="0" smtClean="0"/>
          </a:p>
          <a:p>
            <a:r>
              <a:rPr lang="en-US" baseline="0" dirty="0" smtClean="0"/>
              <a:t>When we know more about the data, we can put together strategies to help our students continue to succeed.  </a:t>
            </a:r>
          </a:p>
          <a:p>
            <a:r>
              <a:rPr lang="en-US" baseline="0" dirty="0" smtClean="0"/>
              <a:t>If we give you a clear picture of your child’s performance, we can work together to make sure they reach their full potential.</a:t>
            </a:r>
          </a:p>
          <a:p>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baseline="0" dirty="0" smtClean="0"/>
              <a:t>(Review the district data as projected on the screen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baseline="0" dirty="0" smtClean="0"/>
              <a:t>(Review SCHOOL SCORES as projected on the screen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baseline="0" dirty="0" smtClean="0"/>
              <a:t>(Review the district data as projected on the screen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baseline="0" dirty="0" smtClean="0"/>
              <a:t>(Review SCHOOL SCORES as projected on the screen</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Tonight,</a:t>
            </a:r>
            <a:r>
              <a:rPr lang="en-US" baseline="0" dirty="0" smtClean="0"/>
              <a:t> I have shown you what we are doing at school to help your child achieve academically.  But we cannot do it alone.  We need everyone—the staff, the students, the parents, and our community—to be a part of the education process.  We’ve listed a few ways that you can partner with the school to help your child succeed in school.</a:t>
            </a:r>
          </a:p>
          <a:p>
            <a:pPr eaLnBrk="1" hangingPunct="1">
              <a:spcBef>
                <a:spcPct val="0"/>
              </a:spcBef>
            </a:pPr>
            <a:endParaRPr lang="en-US" baseline="0" dirty="0" smtClean="0"/>
          </a:p>
          <a:p>
            <a:pPr eaLnBrk="1" hangingPunct="1">
              <a:spcBef>
                <a:spcPct val="0"/>
              </a:spcBef>
            </a:pPr>
            <a:r>
              <a:rPr lang="en-US" baseline="0" dirty="0" smtClean="0"/>
              <a:t>(go through the list—adding  comments when needed.  Such as, “Talk with your child about your expectations.  You are who your child wants to please and do well for.  Make sure you let them know your goals for them in regards to how they perform in class, how they behave in school, and how far you want them to go.  If college is your wish for them, let them know.”)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One type of assessment method is the formative assessment. A student’s progress is checked </a:t>
            </a:r>
            <a:r>
              <a:rPr lang="en-US" sz="1200" kern="1200" dirty="0" smtClean="0">
                <a:solidFill>
                  <a:schemeClr val="tx1"/>
                </a:solidFill>
                <a:latin typeface="+mn-lt"/>
                <a:ea typeface="+mn-ea"/>
                <a:cs typeface="+mn-cs"/>
              </a:rPr>
              <a:t>at regular intervals in order to help to improve the student's performance. The</a:t>
            </a:r>
            <a:r>
              <a:rPr lang="en-US" sz="1200" kern="1200" baseline="0" dirty="0" smtClean="0">
                <a:solidFill>
                  <a:schemeClr val="tx1"/>
                </a:solidFill>
                <a:latin typeface="+mn-lt"/>
                <a:ea typeface="+mn-ea"/>
                <a:cs typeface="+mn-cs"/>
              </a:rPr>
              <a:t> process is interactive and is used to drive instruction in the classroom.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BD3F7A-D5FA-4CE8-89F4-16F89F54C82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Teachers are able to use this information to make decisions about instruction. If the students did not learn a specific skill, the teacher can look for alternative </a:t>
            </a:r>
            <a:r>
              <a:rPr lang="en-US" baseline="0" dirty="0" err="1" smtClean="0"/>
              <a:t>startegies</a:t>
            </a:r>
            <a:r>
              <a:rPr lang="en-US" baseline="0" dirty="0" smtClean="0"/>
              <a:t>.</a:t>
            </a: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lvl="1">
              <a:buFont typeface="Arial" pitchFamily="34" charset="0"/>
              <a:buChar char="•"/>
            </a:pPr>
            <a:r>
              <a:rPr lang="en-US" baseline="0" dirty="0" smtClean="0"/>
              <a:t>Did everyone understand the material? </a:t>
            </a:r>
          </a:p>
          <a:p>
            <a:pPr lvl="1">
              <a:buFont typeface="Arial" pitchFamily="34" charset="0"/>
              <a:buChar char="•"/>
            </a:pPr>
            <a:r>
              <a:rPr lang="en-US" baseline="0" dirty="0" smtClean="0"/>
              <a:t>Did I a variety of activities that address all learning styles?</a:t>
            </a:r>
          </a:p>
          <a:p>
            <a:pPr lvl="1">
              <a:buFont typeface="Arial" pitchFamily="34" charset="0"/>
              <a:buChar char="•"/>
            </a:pPr>
            <a:r>
              <a:rPr lang="en-US" baseline="0" dirty="0" smtClean="0"/>
              <a:t>Can I use this successful teaching strategy for the next lesson?</a:t>
            </a:r>
          </a:p>
          <a:p>
            <a:endParaRPr lang="en-US" dirty="0"/>
          </a:p>
        </p:txBody>
      </p:sp>
      <p:sp>
        <p:nvSpPr>
          <p:cNvPr id="4" name="Slide Number Placeholder 3"/>
          <p:cNvSpPr>
            <a:spLocks noGrp="1"/>
          </p:cNvSpPr>
          <p:nvPr>
            <p:ph type="sldNum" sz="quarter" idx="10"/>
          </p:nvPr>
        </p:nvSpPr>
        <p:spPr/>
        <p:txBody>
          <a:bodyPr/>
          <a:lstStyle/>
          <a:p>
            <a:fld id="{6DBD3F7A-D5FA-4CE8-89F4-16F89F54C82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D3F7A-D5FA-4CE8-89F4-16F89F54C82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will be times that students will take a summative assessment</a:t>
            </a:r>
            <a:r>
              <a:rPr lang="en-US" baseline="0" dirty="0" smtClean="0"/>
              <a:t>.  This </a:t>
            </a:r>
            <a:r>
              <a:rPr lang="en-US" sz="1200" kern="1200" dirty="0" smtClean="0">
                <a:solidFill>
                  <a:schemeClr val="tx1"/>
                </a:solidFill>
                <a:latin typeface="+mn-lt"/>
                <a:ea typeface="+mn-ea"/>
                <a:cs typeface="+mn-cs"/>
              </a:rPr>
              <a:t>is the process of evaluating (and grading) the learning of all students at one point in time.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Consider the following example:  Runners jog daily, measuring their progress by distance ran and the time it took.  The daily sessions are often done in preparation for a big race.  The race is a measure of that runners performance on that day at that particular event.  The runner could have done better previously or may start off well, but something along the way impacted their performance at that point in time.</a:t>
            </a:r>
          </a:p>
          <a:p>
            <a:endParaRPr lang="en-US" baseline="0" dirty="0" smtClean="0"/>
          </a:p>
          <a:p>
            <a:r>
              <a:rPr lang="en-US" baseline="0" dirty="0" smtClean="0"/>
              <a:t>The same can be said for Summative Assessments.  A student’s performance on that particular date may not be a totally accurate reflection of their progress because so many things can impact the results.  That is why the student is assessed using both summative and formative means.</a:t>
            </a:r>
          </a:p>
          <a:p>
            <a:endParaRPr lang="en-US" baseline="0" dirty="0" smtClean="0"/>
          </a:p>
          <a:p>
            <a:r>
              <a:rPr lang="en-US" baseline="0" dirty="0" smtClean="0"/>
              <a:t>The list shows a few of the standardized tests given in the district.  </a:t>
            </a:r>
          </a:p>
          <a:p>
            <a:endParaRPr lang="en-US" baseline="0" dirty="0" smtClean="0"/>
          </a:p>
          <a:p>
            <a:r>
              <a:rPr lang="en-US" baseline="0" dirty="0" smtClean="0"/>
              <a:t>The ones your students take are:</a:t>
            </a:r>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of</a:t>
            </a:r>
            <a:r>
              <a:rPr lang="en-US" baseline="0" dirty="0" smtClean="0"/>
              <a:t> these assessments are used as a measure of a students proficiency in a certain subject at the time of the test.</a:t>
            </a:r>
          </a:p>
          <a:p>
            <a:r>
              <a:rPr lang="en-US" baseline="0" dirty="0" smtClean="0"/>
              <a:t>The school uses the results to ensure that the teaching methods are meeting the needs of the students; to determine if student needs additional support in a given area; and to identify professional development needs.</a:t>
            </a:r>
          </a:p>
          <a:p>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of</a:t>
            </a:r>
            <a:r>
              <a:rPr lang="en-US" baseline="0" dirty="0" smtClean="0"/>
              <a:t> these assessments are used as a measure of a students proficiency in a certain subject at the time of the test.</a:t>
            </a:r>
          </a:p>
          <a:p>
            <a:r>
              <a:rPr lang="en-US" baseline="0" dirty="0" smtClean="0"/>
              <a:t>The school uses the results to ensure that the teaching methods are meeting the needs of the students; to determine if student needs additional support in a given area; and to identify professional development needs.</a:t>
            </a:r>
          </a:p>
          <a:p>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most common Summative Assessment we talk about is the Kansas State Assessment.  Since the results of this one test is most often quoted and published, we will spend some time discussion it tonight.</a:t>
            </a:r>
            <a:endParaRPr lang="en-US" dirty="0" smtClean="0"/>
          </a:p>
          <a:p>
            <a:endParaRPr lang="en-US" dirty="0" smtClean="0"/>
          </a:p>
          <a:p>
            <a:r>
              <a:rPr lang="en-US" dirty="0" smtClean="0"/>
              <a:t>The KSA was developed as part of complying</a:t>
            </a:r>
            <a:r>
              <a:rPr lang="en-US" baseline="0" dirty="0" smtClean="0"/>
              <a:t> with the No Child Left Behind Act. The Act sets a goal that all students will be proficient in both Reading and Math by 2014.</a:t>
            </a:r>
          </a:p>
          <a:p>
            <a:endParaRPr lang="en-US" baseline="0" dirty="0" smtClean="0"/>
          </a:p>
          <a:p>
            <a:r>
              <a:rPr lang="en-US" baseline="0" dirty="0" smtClean="0"/>
              <a:t>Proficiency is measured by Adequately Yearly Progress better know as AYP.  Each year, schools must have minimum amount of students be proficient  or better (exceeds, </a:t>
            </a:r>
            <a:r>
              <a:rPr lang="en-US" baseline="0" dirty="0" err="1" smtClean="0"/>
              <a:t>exemplarary</a:t>
            </a:r>
            <a:r>
              <a:rPr lang="en-US" baseline="0" dirty="0" smtClean="0"/>
              <a:t>) in reading or math.  The level gets higher each year.  When you hear that a school made AYP, its saying they met or exceeded the current year’s minimum standard.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DBD3F7A-D5FA-4CE8-89F4-16F89F54C82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7920A-17FE-465F-94D7-D7B934266406}"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TESTING: How We Measure Academic Achievement</a:t>
            </a:r>
            <a:endParaRPr lang="en-US"/>
          </a:p>
        </p:txBody>
      </p:sp>
      <p:sp>
        <p:nvSpPr>
          <p:cNvPr id="6" name="Slide Number Placeholder 5"/>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42A1E-7C62-4D27-82BB-0CA81A99D2A9}"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TESTING: How We Measure Academic Achievement</a:t>
            </a:r>
            <a:endParaRPr lang="en-US"/>
          </a:p>
        </p:txBody>
      </p:sp>
      <p:sp>
        <p:nvSpPr>
          <p:cNvPr id="6" name="Slide Number Placeholder 5"/>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0AB6E-A4EC-4B76-8E4B-168029727709}"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TESTING: How We Measure Academic Achievement</a:t>
            </a:r>
            <a:endParaRPr lang="en-US"/>
          </a:p>
        </p:txBody>
      </p:sp>
      <p:sp>
        <p:nvSpPr>
          <p:cNvPr id="6" name="Slide Number Placeholder 5"/>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72966C-9CFC-4B63-9C0F-6C3BD424DA19}"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TESTING: How We Measure Academic Achievement</a:t>
            </a:r>
            <a:endParaRPr lang="en-US"/>
          </a:p>
        </p:txBody>
      </p:sp>
      <p:sp>
        <p:nvSpPr>
          <p:cNvPr id="6" name="Slide Number Placeholder 5"/>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126C43-8446-4395-B8C0-0880DD8A9AE1}" type="datetime1">
              <a:rPr lang="en-US" smtClean="0"/>
              <a:t>7/26/2010</a:t>
            </a:fld>
            <a:endParaRPr lang="en-US"/>
          </a:p>
        </p:txBody>
      </p:sp>
      <p:sp>
        <p:nvSpPr>
          <p:cNvPr id="5" name="Footer Placeholder 4"/>
          <p:cNvSpPr>
            <a:spLocks noGrp="1"/>
          </p:cNvSpPr>
          <p:nvPr>
            <p:ph type="ftr" sz="quarter" idx="11"/>
          </p:nvPr>
        </p:nvSpPr>
        <p:spPr/>
        <p:txBody>
          <a:bodyPr/>
          <a:lstStyle/>
          <a:p>
            <a:r>
              <a:rPr lang="en-US" smtClean="0"/>
              <a:t>TESTING: How We Measure Academic Achievement</a:t>
            </a:r>
            <a:endParaRPr lang="en-US"/>
          </a:p>
        </p:txBody>
      </p:sp>
      <p:sp>
        <p:nvSpPr>
          <p:cNvPr id="6" name="Slide Number Placeholder 5"/>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170B31-3138-4D88-8452-F6E2E96E4DB6}" type="datetime1">
              <a:rPr lang="en-US" smtClean="0"/>
              <a:t>7/26/2010</a:t>
            </a:fld>
            <a:endParaRPr lang="en-US"/>
          </a:p>
        </p:txBody>
      </p:sp>
      <p:sp>
        <p:nvSpPr>
          <p:cNvPr id="6" name="Footer Placeholder 5"/>
          <p:cNvSpPr>
            <a:spLocks noGrp="1"/>
          </p:cNvSpPr>
          <p:nvPr>
            <p:ph type="ftr" sz="quarter" idx="11"/>
          </p:nvPr>
        </p:nvSpPr>
        <p:spPr/>
        <p:txBody>
          <a:bodyPr/>
          <a:lstStyle/>
          <a:p>
            <a:r>
              <a:rPr lang="en-US" smtClean="0"/>
              <a:t>TESTING: How We Measure Academic Achievement</a:t>
            </a:r>
            <a:endParaRPr lang="en-US"/>
          </a:p>
        </p:txBody>
      </p:sp>
      <p:sp>
        <p:nvSpPr>
          <p:cNvPr id="7" name="Slide Number Placeholder 6"/>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E91AA1-1C77-4341-B7D9-656D584D2E17}" type="datetime1">
              <a:rPr lang="en-US" smtClean="0"/>
              <a:t>7/26/2010</a:t>
            </a:fld>
            <a:endParaRPr lang="en-US"/>
          </a:p>
        </p:txBody>
      </p:sp>
      <p:sp>
        <p:nvSpPr>
          <p:cNvPr id="8" name="Footer Placeholder 7"/>
          <p:cNvSpPr>
            <a:spLocks noGrp="1"/>
          </p:cNvSpPr>
          <p:nvPr>
            <p:ph type="ftr" sz="quarter" idx="11"/>
          </p:nvPr>
        </p:nvSpPr>
        <p:spPr/>
        <p:txBody>
          <a:bodyPr/>
          <a:lstStyle/>
          <a:p>
            <a:r>
              <a:rPr lang="en-US" smtClean="0"/>
              <a:t>TESTING: How We Measure Academic Achievement</a:t>
            </a:r>
            <a:endParaRPr lang="en-US"/>
          </a:p>
        </p:txBody>
      </p:sp>
      <p:sp>
        <p:nvSpPr>
          <p:cNvPr id="9" name="Slide Number Placeholder 8"/>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247D7-E2F7-4890-A7A6-FEB35B00A9EF}" type="datetime1">
              <a:rPr lang="en-US" smtClean="0"/>
              <a:t>7/26/2010</a:t>
            </a:fld>
            <a:endParaRPr lang="en-US"/>
          </a:p>
        </p:txBody>
      </p:sp>
      <p:sp>
        <p:nvSpPr>
          <p:cNvPr id="4" name="Footer Placeholder 3"/>
          <p:cNvSpPr>
            <a:spLocks noGrp="1"/>
          </p:cNvSpPr>
          <p:nvPr>
            <p:ph type="ftr" sz="quarter" idx="11"/>
          </p:nvPr>
        </p:nvSpPr>
        <p:spPr/>
        <p:txBody>
          <a:bodyPr/>
          <a:lstStyle/>
          <a:p>
            <a:r>
              <a:rPr lang="en-US" smtClean="0"/>
              <a:t>TESTING: How We Measure Academic Achievement</a:t>
            </a:r>
            <a:endParaRPr lang="en-US"/>
          </a:p>
        </p:txBody>
      </p:sp>
      <p:sp>
        <p:nvSpPr>
          <p:cNvPr id="5" name="Slide Number Placeholder 4"/>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D4993-CEBE-45CA-96B2-9717C51FF5C9}" type="datetime1">
              <a:rPr lang="en-US" smtClean="0"/>
              <a:t>7/26/2010</a:t>
            </a:fld>
            <a:endParaRPr lang="en-US"/>
          </a:p>
        </p:txBody>
      </p:sp>
      <p:sp>
        <p:nvSpPr>
          <p:cNvPr id="3" name="Footer Placeholder 2"/>
          <p:cNvSpPr>
            <a:spLocks noGrp="1"/>
          </p:cNvSpPr>
          <p:nvPr>
            <p:ph type="ftr" sz="quarter" idx="11"/>
          </p:nvPr>
        </p:nvSpPr>
        <p:spPr/>
        <p:txBody>
          <a:bodyPr/>
          <a:lstStyle/>
          <a:p>
            <a:r>
              <a:rPr lang="en-US" smtClean="0"/>
              <a:t>TESTING: How We Measure Academic Achievement</a:t>
            </a:r>
            <a:endParaRPr lang="en-US"/>
          </a:p>
        </p:txBody>
      </p:sp>
      <p:sp>
        <p:nvSpPr>
          <p:cNvPr id="4" name="Slide Number Placeholder 3"/>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624465-B52E-4B26-BED8-EB9D2F2876DC}" type="datetime1">
              <a:rPr lang="en-US" smtClean="0"/>
              <a:t>7/26/2010</a:t>
            </a:fld>
            <a:endParaRPr lang="en-US"/>
          </a:p>
        </p:txBody>
      </p:sp>
      <p:sp>
        <p:nvSpPr>
          <p:cNvPr id="6" name="Footer Placeholder 5"/>
          <p:cNvSpPr>
            <a:spLocks noGrp="1"/>
          </p:cNvSpPr>
          <p:nvPr>
            <p:ph type="ftr" sz="quarter" idx="11"/>
          </p:nvPr>
        </p:nvSpPr>
        <p:spPr/>
        <p:txBody>
          <a:bodyPr/>
          <a:lstStyle/>
          <a:p>
            <a:r>
              <a:rPr lang="en-US" smtClean="0"/>
              <a:t>TESTING: How We Measure Academic Achievement</a:t>
            </a:r>
            <a:endParaRPr lang="en-US"/>
          </a:p>
        </p:txBody>
      </p:sp>
      <p:sp>
        <p:nvSpPr>
          <p:cNvPr id="7" name="Slide Number Placeholder 6"/>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0C722-FC1B-43AA-99C0-4BF311CCB0A8}" type="datetime1">
              <a:rPr lang="en-US" smtClean="0"/>
              <a:t>7/26/2010</a:t>
            </a:fld>
            <a:endParaRPr lang="en-US"/>
          </a:p>
        </p:txBody>
      </p:sp>
      <p:sp>
        <p:nvSpPr>
          <p:cNvPr id="6" name="Footer Placeholder 5"/>
          <p:cNvSpPr>
            <a:spLocks noGrp="1"/>
          </p:cNvSpPr>
          <p:nvPr>
            <p:ph type="ftr" sz="quarter" idx="11"/>
          </p:nvPr>
        </p:nvSpPr>
        <p:spPr/>
        <p:txBody>
          <a:bodyPr/>
          <a:lstStyle/>
          <a:p>
            <a:r>
              <a:rPr lang="en-US" smtClean="0"/>
              <a:t>TESTING: How We Measure Academic Achievement</a:t>
            </a:r>
            <a:endParaRPr lang="en-US"/>
          </a:p>
        </p:txBody>
      </p:sp>
      <p:sp>
        <p:nvSpPr>
          <p:cNvPr id="7" name="Slide Number Placeholder 6"/>
          <p:cNvSpPr>
            <a:spLocks noGrp="1"/>
          </p:cNvSpPr>
          <p:nvPr>
            <p:ph type="sldNum" sz="quarter" idx="12"/>
          </p:nvPr>
        </p:nvSpPr>
        <p:spPr/>
        <p:txBody>
          <a:bodyPr/>
          <a:lstStyle/>
          <a:p>
            <a:fld id="{E078A78C-CDC5-4C6A-93D3-F96E9DA2F81C}" type="slidenum">
              <a:rPr lang="en-US" smtClean="0"/>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FBA04-351D-4A64-B765-77A682BC0ED6}" type="datetime1">
              <a:rPr lang="en-US" smtClean="0"/>
              <a:t>7/26/2010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TESTING: How We Measure Academic Achievement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8A78C-CDC5-4C6A-93D3-F96E9DA2F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685800"/>
            <a:ext cx="2971800" cy="2862322"/>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rPr>
              <a:t>TESTING</a:t>
            </a:r>
          </a:p>
          <a:p>
            <a:r>
              <a:rPr lang="en-US" sz="6000" b="1" dirty="0" smtClean="0">
                <a:solidFill>
                  <a:schemeClr val="bg1"/>
                </a:solidFill>
                <a:effectLst>
                  <a:outerShdw blurRad="38100" dist="38100" dir="2700000" algn="tl">
                    <a:srgbClr val="000000">
                      <a:alpha val="43137"/>
                    </a:srgbClr>
                  </a:outerShdw>
                </a:effectLst>
              </a:rPr>
              <a:t>TESTING</a:t>
            </a:r>
          </a:p>
          <a:p>
            <a:endParaRPr lang="en-US" sz="6000" dirty="0" smtClean="0">
              <a:solidFill>
                <a:schemeClr val="bg1"/>
              </a:solidFill>
              <a:effectLst>
                <a:outerShdw blurRad="38100" dist="38100" dir="2700000" algn="tl">
                  <a:srgbClr val="000000">
                    <a:alpha val="43137"/>
                  </a:srgbClr>
                </a:outerShdw>
              </a:effectLst>
            </a:endParaRPr>
          </a:p>
        </p:txBody>
      </p:sp>
      <p:pic>
        <p:nvPicPr>
          <p:cNvPr id="9" name="Picture 8" descr="measure_by_tajkaa.jpg"/>
          <p:cNvPicPr>
            <a:picLocks noChangeAspect="1"/>
          </p:cNvPicPr>
          <p:nvPr/>
        </p:nvPicPr>
        <p:blipFill>
          <a:blip r:embed="rId2" cstate="print"/>
          <a:stretch>
            <a:fillRect/>
          </a:stretch>
        </p:blipFill>
        <p:spPr>
          <a:xfrm>
            <a:off x="0" y="0"/>
            <a:ext cx="5143500" cy="6858000"/>
          </a:xfrm>
          <a:prstGeom prst="rect">
            <a:avLst/>
          </a:prstGeom>
        </p:spPr>
      </p:pic>
      <p:sp>
        <p:nvSpPr>
          <p:cNvPr id="15" name="TextBox 14"/>
          <p:cNvSpPr txBox="1"/>
          <p:nvPr/>
        </p:nvSpPr>
        <p:spPr>
          <a:xfrm>
            <a:off x="5372100" y="4297740"/>
            <a:ext cx="3238500"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How </a:t>
            </a:r>
            <a:r>
              <a:rPr lang="en-US" sz="3200" b="1" dirty="0">
                <a:solidFill>
                  <a:schemeClr val="bg1"/>
                </a:solidFill>
                <a:effectLst>
                  <a:outerShdw blurRad="38100" dist="38100" dir="2700000" algn="tl">
                    <a:srgbClr val="000000">
                      <a:alpha val="43137"/>
                    </a:srgbClr>
                  </a:outerShdw>
                </a:effectLst>
              </a:rPr>
              <a:t>W</a:t>
            </a:r>
            <a:r>
              <a:rPr lang="en-US" sz="3200" b="1" dirty="0" smtClean="0">
                <a:solidFill>
                  <a:schemeClr val="bg1"/>
                </a:solidFill>
                <a:effectLst>
                  <a:outerShdw blurRad="38100" dist="38100" dir="2700000" algn="tl">
                    <a:srgbClr val="000000">
                      <a:alpha val="43137"/>
                    </a:srgbClr>
                  </a:outerShdw>
                </a:effectLst>
              </a:rPr>
              <a:t>e Measure Academic Achievement </a:t>
            </a:r>
          </a:p>
        </p:txBody>
      </p:sp>
      <p:sp>
        <p:nvSpPr>
          <p:cNvPr id="7" name="Footer Placeholder 6"/>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2" name="Group 17"/>
          <p:cNvGrpSpPr/>
          <p:nvPr/>
        </p:nvGrpSpPr>
        <p:grpSpPr>
          <a:xfrm rot="21252705">
            <a:off x="625186" y="1162003"/>
            <a:ext cx="4357062" cy="5062694"/>
            <a:chOff x="1295400" y="1524000"/>
            <a:chExt cx="3469346" cy="3886200"/>
          </a:xfrm>
        </p:grpSpPr>
        <p:sp>
          <p:nvSpPr>
            <p:cNvPr id="16" name="Rectangle 15"/>
            <p:cNvSpPr/>
            <p:nvPr/>
          </p:nvSpPr>
          <p:spPr>
            <a:xfrm>
              <a:off x="1295400" y="1524000"/>
              <a:ext cx="3124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5" name="Picture 14" descr="student Big_Thinker_Of_Tomorrow_by_Qwerty1256.jpg"/>
            <p:cNvPicPr>
              <a:picLocks noChangeAspect="1"/>
            </p:cNvPicPr>
            <p:nvPr/>
          </p:nvPicPr>
          <p:blipFill>
            <a:blip r:embed="rId3" cstate="print"/>
            <a:srcRect r="26667"/>
            <a:stretch>
              <a:fillRect/>
            </a:stretch>
          </p:blipFill>
          <p:spPr>
            <a:xfrm>
              <a:off x="1447800" y="1676400"/>
              <a:ext cx="2819399" cy="2883476"/>
            </a:xfrm>
            <a:prstGeom prst="rect">
              <a:avLst/>
            </a:prstGeom>
          </p:spPr>
        </p:pic>
        <p:sp>
          <p:nvSpPr>
            <p:cNvPr id="17" name="TextBox 16"/>
            <p:cNvSpPr txBox="1"/>
            <p:nvPr/>
          </p:nvSpPr>
          <p:spPr>
            <a:xfrm rot="21581454">
              <a:off x="1564346" y="4616693"/>
              <a:ext cx="3200400" cy="448882"/>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Arial Narrow" pitchFamily="34" charset="0"/>
                </a:rPr>
                <a:t>a </a:t>
              </a:r>
              <a:r>
                <a:rPr lang="en-US" sz="3200" b="1" dirty="0" smtClean="0">
                  <a:latin typeface="Arial Narrow" pitchFamily="34" charset="0"/>
                </a:rPr>
                <a:t>snapshot</a:t>
              </a:r>
              <a:r>
                <a:rPr lang="en-US" sz="3200" b="1" dirty="0" smtClean="0">
                  <a:effectLst>
                    <a:outerShdw blurRad="38100" dist="38100" dir="2700000" algn="tl">
                      <a:srgbClr val="000000">
                        <a:alpha val="43137"/>
                      </a:srgbClr>
                    </a:outerShdw>
                  </a:effectLst>
                  <a:latin typeface="Arial Narrow" pitchFamily="34" charset="0"/>
                </a:rPr>
                <a:t> in time</a:t>
              </a:r>
              <a:endParaRPr lang="en-US" sz="3200" b="1" dirty="0">
                <a:effectLst>
                  <a:outerShdw blurRad="38100" dist="38100" dir="2700000" algn="tl">
                    <a:srgbClr val="000000">
                      <a:alpha val="43137"/>
                    </a:srgbClr>
                  </a:outerShdw>
                </a:effectLst>
                <a:latin typeface="Arial Narrow" pitchFamily="34" charset="0"/>
              </a:endParaRPr>
            </a:p>
          </p:txBody>
        </p:sp>
      </p:grpSp>
      <p:sp>
        <p:nvSpPr>
          <p:cNvPr id="19" name="TextBox 18"/>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SUMMATIVE ASSESSMENTS</a:t>
            </a:r>
          </a:p>
          <a:p>
            <a:endParaRPr lang="en-US" sz="2400" dirty="0" smtClean="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572000" y="990600"/>
            <a:ext cx="4572000" cy="1815882"/>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STANDARDIZED</a:t>
            </a:r>
          </a:p>
          <a:p>
            <a:r>
              <a:rPr lang="en-US" sz="4400" b="1" dirty="0" smtClean="0">
                <a:solidFill>
                  <a:srgbClr val="00B0F0"/>
                </a:solidFill>
                <a:effectLst>
                  <a:outerShdw blurRad="38100" dist="38100" dir="2700000" algn="tl">
                    <a:srgbClr val="000000">
                      <a:alpha val="43137"/>
                    </a:srgbClr>
                  </a:outerShdw>
                </a:effectLst>
              </a:rPr>
              <a:t>TESTS</a:t>
            </a:r>
          </a:p>
          <a:p>
            <a:endParaRPr lang="en-US" sz="2400" dirty="0" smtClean="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4572000" y="2667000"/>
            <a:ext cx="4876800" cy="1815882"/>
          </a:xfrm>
          <a:prstGeom prst="rect">
            <a:avLst/>
          </a:prstGeom>
          <a:no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HOW ARE PARENTS INFORMED?</a:t>
            </a:r>
          </a:p>
          <a:p>
            <a:endParaRPr lang="en-US" sz="2400" dirty="0" smtClean="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5334000" y="4291786"/>
            <a:ext cx="3657600" cy="2185214"/>
          </a:xfrm>
          <a:prstGeom prst="rect">
            <a:avLst/>
          </a:prstGeom>
          <a:noFill/>
        </p:spPr>
        <p:txBody>
          <a:bodyPr wrap="square" rtlCol="0">
            <a:spAutoFit/>
          </a:bodyPr>
          <a:lstStyle/>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Report Cards</a:t>
            </a: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Progress Reports</a:t>
            </a: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Conferences</a:t>
            </a: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Phone  Calls</a:t>
            </a:r>
          </a:p>
          <a:p>
            <a:endParaRPr lang="en-US" sz="2400" b="1" dirty="0" smtClean="0">
              <a:solidFill>
                <a:schemeClr val="bg1"/>
              </a:solidFill>
              <a:effectLst>
                <a:outerShdw blurRad="38100" dist="38100" dir="2700000" algn="tl">
                  <a:srgbClr val="000000">
                    <a:alpha val="43137"/>
                  </a:srgbClr>
                </a:outerShdw>
              </a:effectLst>
            </a:endParaRPr>
          </a:p>
        </p:txBody>
      </p:sp>
      <p:sp>
        <p:nvSpPr>
          <p:cNvPr id="11" name="Footer Placeholder 10"/>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TextBox 12"/>
          <p:cNvSpPr txBox="1"/>
          <p:nvPr/>
        </p:nvSpPr>
        <p:spPr>
          <a:xfrm>
            <a:off x="4572000" y="990600"/>
            <a:ext cx="4572000" cy="1815882"/>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FEDERAL MANDATE</a:t>
            </a:r>
          </a:p>
          <a:p>
            <a:endParaRPr lang="en-US" sz="2400" dirty="0" smtClean="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4572000" y="2667000"/>
            <a:ext cx="4572000" cy="3970318"/>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NO CHILD LEFT BEHIND ACT (NCLB)</a:t>
            </a: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All students will be proficient (on grade level) or better by 2014.</a:t>
            </a:r>
          </a:p>
          <a:p>
            <a:endParaRPr lang="en-US" sz="2800" b="1"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A school must make Adequate Yearly Progress (AYP) toward that goal.</a:t>
            </a:r>
            <a:endParaRPr lang="en-US" sz="2800" dirty="0" smtClean="0">
              <a:solidFill>
                <a:schemeClr val="bg1"/>
              </a:solidFill>
              <a:effectLst>
                <a:outerShdw blurRad="38100" dist="38100" dir="2700000" algn="tl">
                  <a:srgbClr val="000000">
                    <a:alpha val="43137"/>
                  </a:srgbClr>
                </a:outerShdw>
              </a:effectLst>
            </a:endParaRPr>
          </a:p>
        </p:txBody>
      </p:sp>
      <p:pic>
        <p:nvPicPr>
          <p:cNvPr id="11" name="Picture 10" descr="test C_Is_for_Correct__by_AsianFlower.jpg"/>
          <p:cNvPicPr>
            <a:picLocks noChangeAspect="1"/>
          </p:cNvPicPr>
          <p:nvPr/>
        </p:nvPicPr>
        <p:blipFill>
          <a:blip r:embed="rId3" cstate="print"/>
          <a:stretch>
            <a:fillRect/>
          </a:stretch>
        </p:blipFill>
        <p:spPr>
          <a:xfrm>
            <a:off x="1" y="533400"/>
            <a:ext cx="4267200" cy="6324600"/>
          </a:xfrm>
          <a:prstGeom prst="rect">
            <a:avLst/>
          </a:prstGeom>
        </p:spPr>
      </p:pic>
      <p:sp>
        <p:nvSpPr>
          <p:cNvPr id="12" name="Rectangle 11"/>
          <p:cNvSpPr/>
          <p:nvPr/>
        </p:nvSpPr>
        <p:spPr>
          <a:xfrm>
            <a:off x="0" y="0"/>
            <a:ext cx="42672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9" name="TextBox 18"/>
          <p:cNvSpPr txBox="1"/>
          <p:nvPr/>
        </p:nvSpPr>
        <p:spPr>
          <a:xfrm>
            <a:off x="457200" y="247471"/>
            <a:ext cx="8305800" cy="1200329"/>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KANSAS STATE ASSESSMENTS</a:t>
            </a:r>
          </a:p>
          <a:p>
            <a:endParaRPr lang="en-US" sz="2400" dirty="0" smtClean="0">
              <a:solidFill>
                <a:schemeClr val="bg1"/>
              </a:solidFill>
              <a:effectLst>
                <a:outerShdw blurRad="38100" dist="38100" dir="2700000" algn="tl">
                  <a:srgbClr val="000000">
                    <a:alpha val="43137"/>
                  </a:srgbClr>
                </a:outerShdw>
              </a:effectLst>
            </a:endParaRPr>
          </a:p>
        </p:txBody>
      </p:sp>
      <p:sp>
        <p:nvSpPr>
          <p:cNvPr id="8" name="Footer Placeholder 7"/>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TextBox 12"/>
          <p:cNvSpPr txBox="1"/>
          <p:nvPr/>
        </p:nvSpPr>
        <p:spPr>
          <a:xfrm>
            <a:off x="4572000" y="381000"/>
            <a:ext cx="4572000" cy="2492990"/>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There are multiple  ways to look at the data…</a:t>
            </a:r>
          </a:p>
          <a:p>
            <a:endParaRPr lang="en-US" sz="2400" dirty="0" smtClean="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4572000" y="4267200"/>
            <a:ext cx="3962400" cy="1815882"/>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Students must make adequate progress as a whole and in sub-groups</a:t>
            </a:r>
          </a:p>
          <a:p>
            <a:endParaRPr lang="en-US" sz="2800" dirty="0" smtClean="0">
              <a:solidFill>
                <a:schemeClr val="bg1"/>
              </a:solidFill>
              <a:effectLst>
                <a:outerShdw blurRad="38100" dist="38100" dir="2700000" algn="tl">
                  <a:srgbClr val="000000">
                    <a:alpha val="43137"/>
                  </a:srgbClr>
                </a:outerShdw>
              </a:effectLst>
            </a:endParaRPr>
          </a:p>
        </p:txBody>
      </p:sp>
      <p:pic>
        <p:nvPicPr>
          <p:cNvPr id="8" name="Picture 7" descr="graph heads up.jpg"/>
          <p:cNvPicPr>
            <a:picLocks noChangeAspect="1"/>
          </p:cNvPicPr>
          <p:nvPr/>
        </p:nvPicPr>
        <p:blipFill>
          <a:blip r:embed="rId3" cstate="print"/>
          <a:srcRect b="15556"/>
          <a:stretch>
            <a:fillRect/>
          </a:stretch>
        </p:blipFill>
        <p:spPr>
          <a:xfrm>
            <a:off x="0" y="1066800"/>
            <a:ext cx="4343400" cy="5791200"/>
          </a:xfrm>
          <a:prstGeom prst="rect">
            <a:avLst/>
          </a:prstGeom>
        </p:spPr>
      </p:pic>
      <p:sp>
        <p:nvSpPr>
          <p:cNvPr id="9" name="Rectangle 8"/>
          <p:cNvSpPr/>
          <p:nvPr/>
        </p:nvSpPr>
        <p:spPr>
          <a:xfrm>
            <a:off x="0" y="0"/>
            <a:ext cx="43434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9" name="TextBox 18"/>
          <p:cNvSpPr txBox="1"/>
          <p:nvPr/>
        </p:nvSpPr>
        <p:spPr>
          <a:xfrm>
            <a:off x="152400" y="370344"/>
            <a:ext cx="3276600" cy="2677656"/>
          </a:xfrm>
          <a:prstGeom prst="rect">
            <a:avLst/>
          </a:prstGeom>
          <a:noFill/>
        </p:spPr>
        <p:txBody>
          <a:bodyPr wrap="square" rtlCol="0">
            <a:spAutoFit/>
          </a:bodyPr>
          <a:lstStyle/>
          <a:p>
            <a:r>
              <a:rPr lang="en-US" sz="4800" b="1" dirty="0" smtClean="0">
                <a:solidFill>
                  <a:srgbClr val="00B0F0"/>
                </a:solidFill>
                <a:effectLst>
                  <a:outerShdw blurRad="38100" dist="38100" dir="2700000" algn="tl">
                    <a:srgbClr val="000000">
                      <a:alpha val="43137"/>
                    </a:srgbClr>
                  </a:outerShdw>
                </a:effectLst>
              </a:rPr>
              <a:t>ADEQUATE YEARLY PROGRESS</a:t>
            </a:r>
          </a:p>
          <a:p>
            <a:endParaRPr lang="en-US" sz="2400" dirty="0" smtClean="0">
              <a:solidFill>
                <a:srgbClr val="00B0F0"/>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8" name="TextBox 17"/>
          <p:cNvSpPr txBox="1"/>
          <p:nvPr/>
        </p:nvSpPr>
        <p:spPr>
          <a:xfrm>
            <a:off x="4572000" y="685800"/>
            <a:ext cx="4572000" cy="1815882"/>
          </a:xfrm>
          <a:prstGeom prst="rect">
            <a:avLst/>
          </a:prstGeom>
          <a:noFill/>
        </p:spPr>
        <p:txBody>
          <a:bodyPr wrap="square" rtlCol="0">
            <a:spAutoFit/>
          </a:bodyPr>
          <a:lstStyle/>
          <a:p>
            <a:r>
              <a:rPr lang="en-US" sz="2800" b="1" dirty="0" smtClean="0">
                <a:solidFill>
                  <a:srgbClr val="00B0F0"/>
                </a:solidFill>
                <a:effectLst>
                  <a:outerShdw blurRad="38100" dist="38100" dir="2700000" algn="tl">
                    <a:srgbClr val="000000">
                      <a:alpha val="43137"/>
                    </a:srgbClr>
                  </a:outerShdw>
                </a:effectLst>
              </a:rPr>
              <a:t>Students must make adequate progress as a whole and in sub-groups</a:t>
            </a:r>
          </a:p>
          <a:p>
            <a:endParaRPr lang="en-US" sz="2800" dirty="0" smtClean="0">
              <a:solidFill>
                <a:schemeClr val="bg1"/>
              </a:solidFill>
              <a:effectLst>
                <a:outerShdw blurRad="38100" dist="38100" dir="2700000" algn="tl">
                  <a:srgbClr val="000000">
                    <a:alpha val="43137"/>
                  </a:srgbClr>
                </a:outerShdw>
              </a:effectLst>
            </a:endParaRPr>
          </a:p>
        </p:txBody>
      </p:sp>
      <p:sp>
        <p:nvSpPr>
          <p:cNvPr id="9" name="Rectangle 8"/>
          <p:cNvSpPr/>
          <p:nvPr/>
        </p:nvSpPr>
        <p:spPr>
          <a:xfrm>
            <a:off x="0" y="0"/>
            <a:ext cx="43434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0" name="Picture 9" descr="red_man_stands_up.jpg"/>
          <p:cNvPicPr>
            <a:picLocks noChangeAspect="1"/>
          </p:cNvPicPr>
          <p:nvPr/>
        </p:nvPicPr>
        <p:blipFill>
          <a:blip r:embed="rId3" cstate="print"/>
          <a:stretch>
            <a:fillRect/>
          </a:stretch>
        </p:blipFill>
        <p:spPr>
          <a:xfrm>
            <a:off x="-1" y="3552952"/>
            <a:ext cx="4343401" cy="3305048"/>
          </a:xfrm>
          <a:prstGeom prst="rect">
            <a:avLst/>
          </a:prstGeom>
        </p:spPr>
      </p:pic>
      <p:sp>
        <p:nvSpPr>
          <p:cNvPr id="13" name="TextBox 12"/>
          <p:cNvSpPr txBox="1"/>
          <p:nvPr/>
        </p:nvSpPr>
        <p:spPr>
          <a:xfrm>
            <a:off x="304800" y="685800"/>
            <a:ext cx="3810000" cy="769441"/>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SUB-GROUPS:</a:t>
            </a:r>
            <a:endParaRPr lang="en-US" sz="2400" dirty="0" smtClean="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4572000" y="2286000"/>
            <a:ext cx="4572000" cy="4832092"/>
          </a:xfrm>
          <a:prstGeom prst="rect">
            <a:avLst/>
          </a:prstGeom>
          <a:noFill/>
        </p:spPr>
        <p:txBody>
          <a:bodyPr wrap="square" rtlCol="0">
            <a:spAutoFit/>
          </a:bodyPr>
          <a:lstStyle/>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Economically disadvantaged</a:t>
            </a:r>
          </a:p>
          <a:p>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Special education</a:t>
            </a:r>
          </a:p>
          <a:p>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Limited English Proficient students (also known as ELL---English Language Learners) </a:t>
            </a:r>
          </a:p>
          <a:p>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Students from major racial/ethnic groups. </a:t>
            </a:r>
          </a:p>
          <a:p>
            <a:endParaRPr lang="en-US" sz="2800" dirty="0">
              <a:effectLst>
                <a:outerShdw blurRad="38100" dist="38100" dir="2700000" algn="tl">
                  <a:srgbClr val="000000">
                    <a:alpha val="43137"/>
                  </a:srgbClr>
                </a:outerShdw>
              </a:effectLst>
            </a:endParaRPr>
          </a:p>
        </p:txBody>
      </p:sp>
      <p:sp>
        <p:nvSpPr>
          <p:cNvPr id="8" name="Footer Placeholder 7"/>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ath Beautiful_Mathematics_by_avaler.jpg"/>
          <p:cNvPicPr>
            <a:picLocks noChangeAspect="1"/>
          </p:cNvPicPr>
          <p:nvPr/>
        </p:nvPicPr>
        <p:blipFill>
          <a:blip r:embed="rId3" cstate="print"/>
          <a:srcRect l="2500" t="45763" r="2500" b="6394"/>
          <a:stretch>
            <a:fillRect/>
          </a:stretch>
        </p:blipFill>
        <p:spPr>
          <a:xfrm>
            <a:off x="0" y="0"/>
            <a:ext cx="9144000" cy="2743200"/>
          </a:xfrm>
          <a:prstGeom prst="rect">
            <a:avLst/>
          </a:prstGeom>
        </p:spPr>
      </p:pic>
      <p:sp>
        <p:nvSpPr>
          <p:cNvPr id="13" name="TextBox 12"/>
          <p:cNvSpPr txBox="1"/>
          <p:nvPr/>
        </p:nvSpPr>
        <p:spPr>
          <a:xfrm>
            <a:off x="304800" y="990600"/>
            <a:ext cx="8458200" cy="1446550"/>
          </a:xfrm>
          <a:prstGeom prst="rect">
            <a:avLst/>
          </a:prstGeom>
          <a:no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HOW DID OUR DISTRICT PERFORM IN MATH?</a:t>
            </a:r>
            <a:endParaRPr lang="en-US" sz="2400" dirty="0" smtClean="0">
              <a:solidFill>
                <a:schemeClr val="bg1"/>
              </a:solidFill>
              <a:effectLst>
                <a:outerShdw blurRad="38100" dist="38100" dir="2700000" algn="tl">
                  <a:srgbClr val="000000">
                    <a:alpha val="43137"/>
                  </a:srgbClr>
                </a:outerShdw>
              </a:effectLst>
            </a:endParaRPr>
          </a:p>
        </p:txBody>
      </p:sp>
      <p:graphicFrame>
        <p:nvGraphicFramePr>
          <p:cNvPr id="15" name="Table 14"/>
          <p:cNvGraphicFramePr>
            <a:graphicFrameLocks noGrp="1"/>
          </p:cNvGraphicFramePr>
          <p:nvPr/>
        </p:nvGraphicFramePr>
        <p:xfrm>
          <a:off x="457200" y="3246120"/>
          <a:ext cx="8305798" cy="3078480"/>
        </p:xfrm>
        <a:graphic>
          <a:graphicData uri="http://schemas.openxmlformats.org/drawingml/2006/table">
            <a:tbl>
              <a:tblPr firstRow="1" bandRow="1">
                <a:tableStyleId>{5C22544A-7EE6-4342-B048-85BDC9FD1C3A}</a:tableStyleId>
              </a:tblPr>
              <a:tblGrid>
                <a:gridCol w="1032672"/>
                <a:gridCol w="1032672"/>
                <a:gridCol w="1032672"/>
                <a:gridCol w="1032672"/>
                <a:gridCol w="1077091"/>
                <a:gridCol w="1077091"/>
                <a:gridCol w="1088194"/>
                <a:gridCol w="932734"/>
              </a:tblGrid>
              <a:tr h="137160">
                <a:tc>
                  <a:txBody>
                    <a:bodyPr/>
                    <a:lstStyle/>
                    <a:p>
                      <a:r>
                        <a:rPr lang="en-US" dirty="0" smtClean="0"/>
                        <a:t>Grade</a:t>
                      </a:r>
                      <a:endParaRPr lang="en-US" dirty="0"/>
                    </a:p>
                  </a:txBody>
                  <a:tcPr/>
                </a:tc>
                <a:tc>
                  <a:txBody>
                    <a:bodyPr/>
                    <a:lstStyle/>
                    <a:p>
                      <a:r>
                        <a:rPr lang="en-US" dirty="0" smtClean="0"/>
                        <a:t>2006</a:t>
                      </a:r>
                      <a:endParaRPr lang="en-US" dirty="0"/>
                    </a:p>
                  </a:txBody>
                  <a:tcPr/>
                </a:tc>
                <a:tc>
                  <a:txBody>
                    <a:bodyPr/>
                    <a:lstStyle/>
                    <a:p>
                      <a:r>
                        <a:rPr lang="en-US" dirty="0" smtClean="0"/>
                        <a:t>2007</a:t>
                      </a:r>
                      <a:endParaRPr lang="en-US" dirty="0"/>
                    </a:p>
                  </a:txBody>
                  <a:tcPr/>
                </a:tc>
                <a:tc>
                  <a:txBody>
                    <a:bodyPr/>
                    <a:lstStyle/>
                    <a:p>
                      <a:r>
                        <a:rPr lang="en-US" dirty="0" smtClean="0"/>
                        <a:t>2008</a:t>
                      </a:r>
                      <a:endParaRPr lang="en-US" dirty="0"/>
                    </a:p>
                  </a:txBody>
                  <a:tcPr/>
                </a:tc>
                <a:tc>
                  <a:txBody>
                    <a:bodyPr/>
                    <a:lstStyle/>
                    <a:p>
                      <a:r>
                        <a:rPr lang="en-US" dirty="0" smtClean="0"/>
                        <a:t>2009</a:t>
                      </a:r>
                      <a:endParaRPr lang="en-US" dirty="0"/>
                    </a:p>
                  </a:txBody>
                  <a:tcPr/>
                </a:tc>
                <a:tc>
                  <a:txBody>
                    <a:bodyPr/>
                    <a:lstStyle/>
                    <a:p>
                      <a:r>
                        <a:rPr lang="en-US" sz="1400" dirty="0" smtClean="0"/>
                        <a:t>1</a:t>
                      </a:r>
                      <a:r>
                        <a:rPr lang="en-US" sz="1400" baseline="0" dirty="0" smtClean="0"/>
                        <a:t> year change</a:t>
                      </a:r>
                      <a:endParaRPr lang="en-US" sz="1400" dirty="0"/>
                    </a:p>
                  </a:txBody>
                  <a:tcPr/>
                </a:tc>
                <a:tc>
                  <a:txBody>
                    <a:bodyPr/>
                    <a:lstStyle/>
                    <a:p>
                      <a:r>
                        <a:rPr lang="en-US" sz="1400" baseline="0" dirty="0" smtClean="0"/>
                        <a:t>3 year Trend</a:t>
                      </a:r>
                      <a:endParaRPr lang="en-US" sz="1400" dirty="0"/>
                    </a:p>
                  </a:txBody>
                  <a:tcPr/>
                </a:tc>
                <a:tc>
                  <a:txBody>
                    <a:bodyPr/>
                    <a:lstStyle/>
                    <a:p>
                      <a:r>
                        <a:rPr lang="en-US" sz="1100" dirty="0" smtClean="0"/>
                        <a:t>2009 State Average</a:t>
                      </a:r>
                    </a:p>
                  </a:txBody>
                  <a:tcPr/>
                </a:tc>
              </a:tr>
              <a:tr h="344032">
                <a:tc>
                  <a:txBody>
                    <a:bodyPr/>
                    <a:lstStyle/>
                    <a:p>
                      <a:r>
                        <a:rPr lang="en-US" dirty="0" smtClean="0"/>
                        <a:t>3</a:t>
                      </a:r>
                      <a:r>
                        <a:rPr lang="en-US" baseline="30000" dirty="0" smtClean="0"/>
                        <a:t>rd</a:t>
                      </a:r>
                      <a:endParaRPr lang="en-US" dirty="0"/>
                    </a:p>
                  </a:txBody>
                  <a:tcPr/>
                </a:tc>
                <a:tc>
                  <a:txBody>
                    <a:bodyPr/>
                    <a:lstStyle/>
                    <a:p>
                      <a:r>
                        <a:rPr lang="en-US" dirty="0" smtClean="0"/>
                        <a:t>68</a:t>
                      </a:r>
                      <a:endParaRPr lang="en-US" dirty="0"/>
                    </a:p>
                  </a:txBody>
                  <a:tcPr/>
                </a:tc>
                <a:tc>
                  <a:txBody>
                    <a:bodyPr/>
                    <a:lstStyle/>
                    <a:p>
                      <a:r>
                        <a:rPr lang="en-US" dirty="0" smtClean="0"/>
                        <a:t>74.3</a:t>
                      </a:r>
                      <a:endParaRPr lang="en-US" dirty="0"/>
                    </a:p>
                  </a:txBody>
                  <a:tcPr/>
                </a:tc>
                <a:tc>
                  <a:txBody>
                    <a:bodyPr/>
                    <a:lstStyle/>
                    <a:p>
                      <a:r>
                        <a:rPr lang="en-US" dirty="0" smtClean="0"/>
                        <a:t>77.5</a:t>
                      </a:r>
                      <a:endParaRPr lang="en-US" dirty="0"/>
                    </a:p>
                  </a:txBody>
                  <a:tcPr/>
                </a:tc>
                <a:tc>
                  <a:txBody>
                    <a:bodyPr/>
                    <a:lstStyle/>
                    <a:p>
                      <a:r>
                        <a:rPr lang="en-US" dirty="0" smtClean="0"/>
                        <a:t>79.2</a:t>
                      </a:r>
                    </a:p>
                  </a:txBody>
                  <a:tcPr/>
                </a:tc>
                <a:tc>
                  <a:txBody>
                    <a:bodyPr/>
                    <a:lstStyle/>
                    <a:p>
                      <a:r>
                        <a:rPr lang="en-US" dirty="0" smtClean="0"/>
                        <a:t>+1.7</a:t>
                      </a:r>
                      <a:endParaRPr lang="en-US" dirty="0"/>
                    </a:p>
                  </a:txBody>
                  <a:tcPr/>
                </a:tc>
                <a:tc>
                  <a:txBody>
                    <a:bodyPr/>
                    <a:lstStyle/>
                    <a:p>
                      <a:r>
                        <a:rPr lang="en-US" dirty="0" smtClean="0"/>
                        <a:t>+11.2</a:t>
                      </a:r>
                    </a:p>
                  </a:txBody>
                  <a:tcPr/>
                </a:tc>
                <a:tc>
                  <a:txBody>
                    <a:bodyPr/>
                    <a:lstStyle/>
                    <a:p>
                      <a:r>
                        <a:rPr lang="en-US" dirty="0" smtClean="0"/>
                        <a:t>88.3</a:t>
                      </a:r>
                    </a:p>
                  </a:txBody>
                  <a:tcPr/>
                </a:tc>
              </a:tr>
              <a:tr h="344032">
                <a:tc>
                  <a:txBody>
                    <a:bodyPr/>
                    <a:lstStyle/>
                    <a:p>
                      <a:r>
                        <a:rPr lang="en-US" dirty="0" smtClean="0"/>
                        <a:t>4</a:t>
                      </a:r>
                      <a:r>
                        <a:rPr lang="en-US" baseline="30000" dirty="0" smtClean="0"/>
                        <a:t>th</a:t>
                      </a:r>
                      <a:endParaRPr lang="en-US" dirty="0"/>
                    </a:p>
                  </a:txBody>
                  <a:tcPr/>
                </a:tc>
                <a:tc>
                  <a:txBody>
                    <a:bodyPr/>
                    <a:lstStyle/>
                    <a:p>
                      <a:r>
                        <a:rPr lang="en-US" dirty="0" smtClean="0"/>
                        <a:t>68.8</a:t>
                      </a:r>
                      <a:endParaRPr lang="en-US" dirty="0"/>
                    </a:p>
                  </a:txBody>
                  <a:tcPr/>
                </a:tc>
                <a:tc>
                  <a:txBody>
                    <a:bodyPr/>
                    <a:lstStyle/>
                    <a:p>
                      <a:r>
                        <a:rPr lang="en-US" dirty="0" smtClean="0"/>
                        <a:t>73.8</a:t>
                      </a:r>
                      <a:endParaRPr lang="en-US" dirty="0"/>
                    </a:p>
                  </a:txBody>
                  <a:tcPr/>
                </a:tc>
                <a:tc>
                  <a:txBody>
                    <a:bodyPr/>
                    <a:lstStyle/>
                    <a:p>
                      <a:r>
                        <a:rPr lang="en-US" dirty="0" smtClean="0"/>
                        <a:t>76.6</a:t>
                      </a:r>
                      <a:endParaRPr lang="en-US" dirty="0"/>
                    </a:p>
                  </a:txBody>
                  <a:tcPr/>
                </a:tc>
                <a:tc>
                  <a:txBody>
                    <a:bodyPr/>
                    <a:lstStyle/>
                    <a:p>
                      <a:r>
                        <a:rPr lang="en-US" dirty="0" smtClean="0"/>
                        <a:t>75.6</a:t>
                      </a:r>
                      <a:endParaRPr lang="en-US" dirty="0"/>
                    </a:p>
                  </a:txBody>
                  <a:tcPr/>
                </a:tc>
                <a:tc>
                  <a:txBody>
                    <a:bodyPr/>
                    <a:lstStyle/>
                    <a:p>
                      <a:r>
                        <a:rPr lang="en-US" dirty="0" smtClean="0"/>
                        <a:t>-1.0</a:t>
                      </a:r>
                      <a:endParaRPr lang="en-US" dirty="0"/>
                    </a:p>
                  </a:txBody>
                  <a:tcPr/>
                </a:tc>
                <a:tc>
                  <a:txBody>
                    <a:bodyPr/>
                    <a:lstStyle/>
                    <a:p>
                      <a:r>
                        <a:rPr lang="en-US" dirty="0" smtClean="0"/>
                        <a:t>+6.8</a:t>
                      </a:r>
                      <a:endParaRPr lang="en-US" dirty="0"/>
                    </a:p>
                  </a:txBody>
                  <a:tcPr/>
                </a:tc>
                <a:tc>
                  <a:txBody>
                    <a:bodyPr/>
                    <a:lstStyle/>
                    <a:p>
                      <a:r>
                        <a:rPr lang="en-US" dirty="0" smtClean="0"/>
                        <a:t>87.0</a:t>
                      </a:r>
                      <a:endParaRPr lang="en-US" dirty="0"/>
                    </a:p>
                  </a:txBody>
                  <a:tcPr/>
                </a:tc>
              </a:tr>
              <a:tr h="344032">
                <a:tc>
                  <a:txBody>
                    <a:bodyPr/>
                    <a:lstStyle/>
                    <a:p>
                      <a:r>
                        <a:rPr lang="en-US" dirty="0" smtClean="0"/>
                        <a:t>5</a:t>
                      </a:r>
                      <a:r>
                        <a:rPr lang="en-US" baseline="30000" dirty="0" smtClean="0"/>
                        <a:t>th</a:t>
                      </a:r>
                      <a:endParaRPr lang="en-US" dirty="0"/>
                    </a:p>
                  </a:txBody>
                  <a:tcPr/>
                </a:tc>
                <a:tc>
                  <a:txBody>
                    <a:bodyPr/>
                    <a:lstStyle/>
                    <a:p>
                      <a:r>
                        <a:rPr lang="en-US" dirty="0" smtClean="0"/>
                        <a:t>67.4</a:t>
                      </a:r>
                      <a:endParaRPr lang="en-US" dirty="0"/>
                    </a:p>
                  </a:txBody>
                  <a:tcPr/>
                </a:tc>
                <a:tc>
                  <a:txBody>
                    <a:bodyPr/>
                    <a:lstStyle/>
                    <a:p>
                      <a:r>
                        <a:rPr lang="en-US" dirty="0" smtClean="0"/>
                        <a:t>76</a:t>
                      </a:r>
                      <a:endParaRPr lang="en-US" dirty="0"/>
                    </a:p>
                  </a:txBody>
                  <a:tcPr/>
                </a:tc>
                <a:tc>
                  <a:txBody>
                    <a:bodyPr/>
                    <a:lstStyle/>
                    <a:p>
                      <a:r>
                        <a:rPr lang="en-US" dirty="0" smtClean="0"/>
                        <a:t>80.6</a:t>
                      </a:r>
                      <a:endParaRPr lang="en-US" dirty="0"/>
                    </a:p>
                  </a:txBody>
                  <a:tcPr/>
                </a:tc>
                <a:tc>
                  <a:txBody>
                    <a:bodyPr/>
                    <a:lstStyle/>
                    <a:p>
                      <a:r>
                        <a:rPr lang="en-US" dirty="0" smtClean="0"/>
                        <a:t>78.3</a:t>
                      </a:r>
                      <a:endParaRPr lang="en-US" dirty="0"/>
                    </a:p>
                  </a:txBody>
                  <a:tcPr/>
                </a:tc>
                <a:tc>
                  <a:txBody>
                    <a:bodyPr/>
                    <a:lstStyle/>
                    <a:p>
                      <a:r>
                        <a:rPr lang="en-US" dirty="0" smtClean="0"/>
                        <a:t>-1.3</a:t>
                      </a:r>
                      <a:endParaRPr lang="en-US" dirty="0"/>
                    </a:p>
                  </a:txBody>
                  <a:tcPr/>
                </a:tc>
                <a:tc>
                  <a:txBody>
                    <a:bodyPr/>
                    <a:lstStyle/>
                    <a:p>
                      <a:r>
                        <a:rPr lang="en-US" dirty="0" smtClean="0"/>
                        <a:t>+10.9</a:t>
                      </a:r>
                      <a:endParaRPr lang="en-US" dirty="0"/>
                    </a:p>
                  </a:txBody>
                  <a:tcPr/>
                </a:tc>
                <a:tc>
                  <a:txBody>
                    <a:bodyPr/>
                    <a:lstStyle/>
                    <a:p>
                      <a:r>
                        <a:rPr lang="en-US" dirty="0" smtClean="0"/>
                        <a:t>87.2</a:t>
                      </a:r>
                      <a:endParaRPr lang="en-US" dirty="0"/>
                    </a:p>
                  </a:txBody>
                  <a:tcPr/>
                </a:tc>
              </a:tr>
              <a:tr h="344032">
                <a:tc>
                  <a:txBody>
                    <a:bodyPr/>
                    <a:lstStyle/>
                    <a:p>
                      <a:r>
                        <a:rPr lang="en-US" dirty="0" smtClean="0"/>
                        <a:t>6</a:t>
                      </a:r>
                      <a:r>
                        <a:rPr lang="en-US" baseline="30000" dirty="0" smtClean="0"/>
                        <a:t>th</a:t>
                      </a:r>
                      <a:endParaRPr lang="en-US" dirty="0"/>
                    </a:p>
                  </a:txBody>
                  <a:tcPr/>
                </a:tc>
                <a:tc>
                  <a:txBody>
                    <a:bodyPr/>
                    <a:lstStyle/>
                    <a:p>
                      <a:endParaRPr lang="en-US" dirty="0"/>
                    </a:p>
                  </a:txBody>
                  <a:tcPr/>
                </a:tc>
                <a:tc>
                  <a:txBody>
                    <a:bodyPr/>
                    <a:lstStyle/>
                    <a:p>
                      <a:r>
                        <a:rPr lang="en-US" dirty="0" smtClean="0"/>
                        <a:t>59.7</a:t>
                      </a:r>
                      <a:endParaRPr lang="en-US" dirty="0"/>
                    </a:p>
                  </a:txBody>
                  <a:tcPr/>
                </a:tc>
                <a:tc>
                  <a:txBody>
                    <a:bodyPr/>
                    <a:lstStyle/>
                    <a:p>
                      <a:r>
                        <a:rPr lang="en-US" dirty="0" smtClean="0"/>
                        <a:t>62.4</a:t>
                      </a:r>
                      <a:endParaRPr lang="en-US" dirty="0"/>
                    </a:p>
                  </a:txBody>
                  <a:tcPr/>
                </a:tc>
                <a:tc>
                  <a:txBody>
                    <a:bodyPr/>
                    <a:lstStyle/>
                    <a:p>
                      <a:r>
                        <a:rPr lang="en-US" dirty="0" smtClean="0"/>
                        <a:t>61.3</a:t>
                      </a:r>
                      <a:endParaRPr lang="en-US" dirty="0"/>
                    </a:p>
                  </a:txBody>
                  <a:tcPr/>
                </a:tc>
                <a:tc>
                  <a:txBody>
                    <a:bodyPr/>
                    <a:lstStyle/>
                    <a:p>
                      <a:r>
                        <a:rPr lang="en-US" dirty="0" smtClean="0"/>
                        <a:t>-1.1</a:t>
                      </a:r>
                      <a:endParaRPr lang="en-US" dirty="0"/>
                    </a:p>
                  </a:txBody>
                  <a:tcPr/>
                </a:tc>
                <a:tc>
                  <a:txBody>
                    <a:bodyPr/>
                    <a:lstStyle/>
                    <a:p>
                      <a:r>
                        <a:rPr lang="en-US" dirty="0" smtClean="0"/>
                        <a:t>+1.6*</a:t>
                      </a:r>
                      <a:endParaRPr lang="en-US" dirty="0"/>
                    </a:p>
                  </a:txBody>
                  <a:tcPr/>
                </a:tc>
                <a:tc>
                  <a:txBody>
                    <a:bodyPr/>
                    <a:lstStyle/>
                    <a:p>
                      <a:r>
                        <a:rPr lang="en-US" dirty="0" smtClean="0"/>
                        <a:t>83.4</a:t>
                      </a:r>
                      <a:endParaRPr lang="en-US" dirty="0"/>
                    </a:p>
                  </a:txBody>
                  <a:tcPr/>
                </a:tc>
              </a:tr>
              <a:tr h="344032">
                <a:tc>
                  <a:txBody>
                    <a:bodyPr/>
                    <a:lstStyle/>
                    <a:p>
                      <a:r>
                        <a:rPr lang="en-US" dirty="0" smtClean="0"/>
                        <a:t>7</a:t>
                      </a:r>
                      <a:r>
                        <a:rPr lang="en-US" baseline="30000" dirty="0" smtClean="0"/>
                        <a:t>th</a:t>
                      </a:r>
                      <a:endParaRPr lang="en-US" dirty="0"/>
                    </a:p>
                  </a:txBody>
                  <a:tcPr/>
                </a:tc>
                <a:tc>
                  <a:txBody>
                    <a:bodyPr/>
                    <a:lstStyle/>
                    <a:p>
                      <a:endParaRPr lang="en-US" dirty="0"/>
                    </a:p>
                  </a:txBody>
                  <a:tcPr/>
                </a:tc>
                <a:tc>
                  <a:txBody>
                    <a:bodyPr/>
                    <a:lstStyle/>
                    <a:p>
                      <a:r>
                        <a:rPr lang="en-US" dirty="0" smtClean="0"/>
                        <a:t>62</a:t>
                      </a:r>
                      <a:endParaRPr lang="en-US" dirty="0"/>
                    </a:p>
                  </a:txBody>
                  <a:tcPr/>
                </a:tc>
                <a:tc>
                  <a:txBody>
                    <a:bodyPr/>
                    <a:lstStyle/>
                    <a:p>
                      <a:r>
                        <a:rPr lang="en-US" dirty="0" smtClean="0"/>
                        <a:t>62.8</a:t>
                      </a:r>
                      <a:endParaRPr lang="en-US" dirty="0"/>
                    </a:p>
                  </a:txBody>
                  <a:tcPr/>
                </a:tc>
                <a:tc>
                  <a:txBody>
                    <a:bodyPr/>
                    <a:lstStyle/>
                    <a:p>
                      <a:r>
                        <a:rPr lang="en-US" dirty="0" smtClean="0"/>
                        <a:t>57.1</a:t>
                      </a:r>
                      <a:endParaRPr lang="en-US" dirty="0"/>
                    </a:p>
                  </a:txBody>
                  <a:tcPr/>
                </a:tc>
                <a:tc>
                  <a:txBody>
                    <a:bodyPr/>
                    <a:lstStyle/>
                    <a:p>
                      <a:r>
                        <a:rPr lang="en-US" dirty="0" smtClean="0"/>
                        <a:t>-5.7</a:t>
                      </a:r>
                      <a:endParaRPr lang="en-US" dirty="0"/>
                    </a:p>
                  </a:txBody>
                  <a:tcPr/>
                </a:tc>
                <a:tc>
                  <a:txBody>
                    <a:bodyPr/>
                    <a:lstStyle/>
                    <a:p>
                      <a:r>
                        <a:rPr lang="en-US" dirty="0" smtClean="0"/>
                        <a:t>-4.9*</a:t>
                      </a:r>
                      <a:endParaRPr lang="en-US" dirty="0"/>
                    </a:p>
                  </a:txBody>
                  <a:tcPr/>
                </a:tc>
                <a:tc>
                  <a:txBody>
                    <a:bodyPr/>
                    <a:lstStyle/>
                    <a:p>
                      <a:r>
                        <a:rPr lang="en-US" dirty="0" smtClean="0"/>
                        <a:t>80.6</a:t>
                      </a:r>
                      <a:endParaRPr lang="en-US" dirty="0"/>
                    </a:p>
                  </a:txBody>
                  <a:tcPr/>
                </a:tc>
              </a:tr>
              <a:tr h="344032">
                <a:tc>
                  <a:txBody>
                    <a:bodyPr/>
                    <a:lstStyle/>
                    <a:p>
                      <a:r>
                        <a:rPr lang="en-US" dirty="0" smtClean="0"/>
                        <a:t>8th</a:t>
                      </a:r>
                      <a:endParaRPr lang="en-US" dirty="0"/>
                    </a:p>
                  </a:txBody>
                  <a:tcPr/>
                </a:tc>
                <a:tc>
                  <a:txBody>
                    <a:bodyPr/>
                    <a:lstStyle/>
                    <a:p>
                      <a:endParaRPr lang="en-US" dirty="0"/>
                    </a:p>
                  </a:txBody>
                  <a:tcPr/>
                </a:tc>
                <a:tc>
                  <a:txBody>
                    <a:bodyPr/>
                    <a:lstStyle/>
                    <a:p>
                      <a:r>
                        <a:rPr lang="en-US" dirty="0" smtClean="0"/>
                        <a:t>55.9</a:t>
                      </a:r>
                      <a:endParaRPr lang="en-US" dirty="0"/>
                    </a:p>
                  </a:txBody>
                  <a:tcPr/>
                </a:tc>
                <a:tc>
                  <a:txBody>
                    <a:bodyPr/>
                    <a:lstStyle/>
                    <a:p>
                      <a:r>
                        <a:rPr lang="en-US" dirty="0" smtClean="0"/>
                        <a:t>59.2</a:t>
                      </a:r>
                      <a:endParaRPr lang="en-US" dirty="0"/>
                    </a:p>
                  </a:txBody>
                  <a:tcPr/>
                </a:tc>
                <a:tc>
                  <a:txBody>
                    <a:bodyPr/>
                    <a:lstStyle/>
                    <a:p>
                      <a:r>
                        <a:rPr lang="en-US" dirty="0" smtClean="0"/>
                        <a:t>59.8</a:t>
                      </a:r>
                      <a:endParaRPr lang="en-US" dirty="0"/>
                    </a:p>
                  </a:txBody>
                  <a:tcPr/>
                </a:tc>
                <a:tc>
                  <a:txBody>
                    <a:bodyPr/>
                    <a:lstStyle/>
                    <a:p>
                      <a:r>
                        <a:rPr lang="en-US" dirty="0" smtClean="0"/>
                        <a:t>+0.6</a:t>
                      </a:r>
                      <a:endParaRPr lang="en-US" dirty="0"/>
                    </a:p>
                  </a:txBody>
                  <a:tcPr/>
                </a:tc>
                <a:tc>
                  <a:txBody>
                    <a:bodyPr/>
                    <a:lstStyle/>
                    <a:p>
                      <a:r>
                        <a:rPr lang="en-US" dirty="0" smtClean="0"/>
                        <a:t>+3.9*</a:t>
                      </a:r>
                      <a:endParaRPr lang="en-US" dirty="0"/>
                    </a:p>
                  </a:txBody>
                  <a:tcPr/>
                </a:tc>
                <a:tc>
                  <a:txBody>
                    <a:bodyPr/>
                    <a:lstStyle/>
                    <a:p>
                      <a:r>
                        <a:rPr lang="en-US" dirty="0" smtClean="0"/>
                        <a:t>78.3</a:t>
                      </a:r>
                      <a:endParaRPr lang="en-US" dirty="0"/>
                    </a:p>
                  </a:txBody>
                  <a:tcPr/>
                </a:tc>
              </a:tr>
              <a:tr h="344032">
                <a:tc>
                  <a:txBody>
                    <a:bodyPr/>
                    <a:lstStyle/>
                    <a:p>
                      <a:r>
                        <a:rPr lang="en-US" dirty="0" smtClean="0"/>
                        <a:t>11</a:t>
                      </a:r>
                      <a:r>
                        <a:rPr lang="en-US" baseline="30000" dirty="0" smtClean="0"/>
                        <a:t>th</a:t>
                      </a:r>
                      <a:endParaRPr lang="en-US" dirty="0"/>
                    </a:p>
                  </a:txBody>
                  <a:tcPr/>
                </a:tc>
                <a:tc>
                  <a:txBody>
                    <a:bodyPr/>
                    <a:lstStyle/>
                    <a:p>
                      <a:endParaRPr lang="en-US" dirty="0"/>
                    </a:p>
                  </a:txBody>
                  <a:tcPr/>
                </a:tc>
                <a:tc>
                  <a:txBody>
                    <a:bodyPr/>
                    <a:lstStyle/>
                    <a:p>
                      <a:r>
                        <a:rPr lang="en-US" dirty="0" smtClean="0"/>
                        <a:t>56.9</a:t>
                      </a:r>
                      <a:endParaRPr lang="en-US" dirty="0"/>
                    </a:p>
                  </a:txBody>
                  <a:tcPr/>
                </a:tc>
                <a:tc>
                  <a:txBody>
                    <a:bodyPr/>
                    <a:lstStyle/>
                    <a:p>
                      <a:r>
                        <a:rPr lang="en-US" dirty="0" smtClean="0"/>
                        <a:t>57.9</a:t>
                      </a:r>
                      <a:endParaRPr lang="en-US" dirty="0"/>
                    </a:p>
                  </a:txBody>
                  <a:tcPr/>
                </a:tc>
                <a:tc>
                  <a:txBody>
                    <a:bodyPr/>
                    <a:lstStyle/>
                    <a:p>
                      <a:r>
                        <a:rPr lang="en-US" dirty="0" smtClean="0"/>
                        <a:t>56.2</a:t>
                      </a:r>
                      <a:endParaRPr lang="en-US" dirty="0"/>
                    </a:p>
                  </a:txBody>
                  <a:tcPr/>
                </a:tc>
                <a:tc>
                  <a:txBody>
                    <a:bodyPr/>
                    <a:lstStyle/>
                    <a:p>
                      <a:r>
                        <a:rPr lang="en-US" dirty="0" smtClean="0"/>
                        <a:t>-1.7</a:t>
                      </a:r>
                      <a:endParaRPr lang="en-US" dirty="0"/>
                    </a:p>
                  </a:txBody>
                  <a:tcPr/>
                </a:tc>
                <a:tc>
                  <a:txBody>
                    <a:bodyPr/>
                    <a:lstStyle/>
                    <a:p>
                      <a:r>
                        <a:rPr lang="en-US" dirty="0" smtClean="0"/>
                        <a:t>-0.7*</a:t>
                      </a:r>
                      <a:endParaRPr lang="en-US" dirty="0"/>
                    </a:p>
                  </a:txBody>
                  <a:tcPr/>
                </a:tc>
                <a:tc>
                  <a:txBody>
                    <a:bodyPr/>
                    <a:lstStyle/>
                    <a:p>
                      <a:r>
                        <a:rPr lang="en-US" dirty="0" smtClean="0"/>
                        <a:t>79.3</a:t>
                      </a:r>
                      <a:endParaRPr lang="en-US" dirty="0"/>
                    </a:p>
                  </a:txBody>
                  <a:tcPr/>
                </a:tc>
              </a:tr>
            </a:tbl>
          </a:graphicData>
        </a:graphic>
      </p:graphicFrame>
      <p:sp>
        <p:nvSpPr>
          <p:cNvPr id="6" name="Footer Placeholder 5"/>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3124200"/>
            <a:ext cx="8077200" cy="3429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3429000"/>
            <a:ext cx="6172200" cy="369332"/>
          </a:xfrm>
          <a:prstGeom prst="rect">
            <a:avLst/>
          </a:prstGeom>
          <a:noFill/>
        </p:spPr>
        <p:txBody>
          <a:bodyPr wrap="square" rtlCol="0">
            <a:spAutoFit/>
          </a:bodyPr>
          <a:lstStyle/>
          <a:p>
            <a:r>
              <a:rPr lang="en-US" b="1" dirty="0" smtClean="0"/>
              <a:t>INSERT SCHOOL MATH SCORES HERE</a:t>
            </a:r>
            <a:endParaRPr lang="en-US" b="1" dirty="0"/>
          </a:p>
        </p:txBody>
      </p:sp>
      <p:pic>
        <p:nvPicPr>
          <p:cNvPr id="14" name="Picture 13" descr="math Beautiful_Mathematics_by_avaler.jpg"/>
          <p:cNvPicPr>
            <a:picLocks noChangeAspect="1"/>
          </p:cNvPicPr>
          <p:nvPr/>
        </p:nvPicPr>
        <p:blipFill>
          <a:blip r:embed="rId3" cstate="print"/>
          <a:srcRect l="2500" t="45763" r="2500" b="6394"/>
          <a:stretch>
            <a:fillRect/>
          </a:stretch>
        </p:blipFill>
        <p:spPr>
          <a:xfrm>
            <a:off x="0" y="0"/>
            <a:ext cx="9144000" cy="2743200"/>
          </a:xfrm>
          <a:prstGeom prst="rect">
            <a:avLst/>
          </a:prstGeom>
        </p:spPr>
      </p:pic>
      <p:sp>
        <p:nvSpPr>
          <p:cNvPr id="16" name="TextBox 15"/>
          <p:cNvSpPr txBox="1"/>
          <p:nvPr/>
        </p:nvSpPr>
        <p:spPr>
          <a:xfrm>
            <a:off x="304800" y="990600"/>
            <a:ext cx="8458200" cy="1446550"/>
          </a:xfrm>
          <a:prstGeom prst="rect">
            <a:avLst/>
          </a:prstGeom>
          <a:no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HOW DID OUR SCHOOL PERFORM IN MATH?</a:t>
            </a:r>
            <a:endParaRPr lang="en-US" sz="2400" dirty="0" smtClean="0">
              <a:solidFill>
                <a:schemeClr val="bg1"/>
              </a:solidFill>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TextBox 10"/>
          <p:cNvSpPr txBox="1"/>
          <p:nvPr/>
        </p:nvSpPr>
        <p:spPr>
          <a:xfrm>
            <a:off x="5410200" y="1066800"/>
            <a:ext cx="3733800" cy="6555641"/>
          </a:xfrm>
          <a:prstGeom prst="rect">
            <a:avLst/>
          </a:prstGeom>
          <a:noFill/>
        </p:spPr>
        <p:txBody>
          <a:bodyPr wrap="square" rtlCol="0">
            <a:spAutoFit/>
          </a:bodyPr>
          <a:lstStyle/>
          <a:p>
            <a:r>
              <a:rPr lang="en-US" sz="2800" b="1" dirty="0" smtClean="0">
                <a:solidFill>
                  <a:srgbClr val="00B0F0"/>
                </a:solidFill>
                <a:effectLst>
                  <a:outerShdw blurRad="38100" dist="38100" dir="2700000" algn="tl">
                    <a:srgbClr val="000000">
                      <a:alpha val="43137"/>
                    </a:srgbClr>
                  </a:outerShdw>
                </a:effectLst>
              </a:rPr>
              <a:t>List your schools specific MATH strategies and interventions here.</a:t>
            </a: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p:txBody>
      </p:sp>
      <p:pic>
        <p:nvPicPr>
          <p:cNvPr id="14" name="Picture 13" descr="grad hat books.jpg"/>
          <p:cNvPicPr>
            <a:picLocks noChangeAspect="1"/>
          </p:cNvPicPr>
          <p:nvPr/>
        </p:nvPicPr>
        <p:blipFill>
          <a:blip r:embed="rId3" cstate="print"/>
          <a:srcRect b="6667"/>
          <a:stretch>
            <a:fillRect/>
          </a:stretch>
        </p:blipFill>
        <p:spPr>
          <a:xfrm>
            <a:off x="0" y="457200"/>
            <a:ext cx="5257800" cy="6400800"/>
          </a:xfrm>
          <a:prstGeom prst="rect">
            <a:avLst/>
          </a:prstGeom>
        </p:spPr>
      </p:pic>
      <p:sp>
        <p:nvSpPr>
          <p:cNvPr id="15" name="Rectangle 14"/>
          <p:cNvSpPr/>
          <p:nvPr/>
        </p:nvSpPr>
        <p:spPr>
          <a:xfrm>
            <a:off x="0" y="0"/>
            <a:ext cx="5257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TextBox 12"/>
          <p:cNvSpPr txBox="1"/>
          <p:nvPr/>
        </p:nvSpPr>
        <p:spPr>
          <a:xfrm>
            <a:off x="0" y="304800"/>
            <a:ext cx="91440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WHAT ARE WE DOING </a:t>
            </a:r>
            <a:r>
              <a:rPr lang="en-US" sz="4400" b="1" dirty="0" smtClean="0">
                <a:solidFill>
                  <a:schemeClr val="bg1"/>
                </a:solidFill>
                <a:effectLst>
                  <a:outerShdw blurRad="38100" dist="38100" dir="2700000" algn="tl">
                    <a:srgbClr val="000000">
                      <a:alpha val="43137"/>
                    </a:srgbClr>
                  </a:outerShdw>
                </a:effectLst>
              </a:rPr>
              <a:t>TO IMPROVE?</a:t>
            </a:r>
            <a:endParaRPr lang="en-US" sz="2400" dirty="0" smtClean="0">
              <a:solidFill>
                <a:schemeClr val="bg1"/>
              </a:solidFill>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Read_by_Ra3y_AD.jpg"/>
          <p:cNvPicPr>
            <a:picLocks noChangeAspect="1"/>
          </p:cNvPicPr>
          <p:nvPr/>
        </p:nvPicPr>
        <p:blipFill>
          <a:blip r:embed="rId3" cstate="print"/>
          <a:stretch>
            <a:fillRect/>
          </a:stretch>
        </p:blipFill>
        <p:spPr>
          <a:xfrm>
            <a:off x="0" y="0"/>
            <a:ext cx="9144000" cy="6858000"/>
          </a:xfrm>
          <a:prstGeom prst="rect">
            <a:avLst/>
          </a:prstGeom>
        </p:spPr>
      </p:pic>
      <p:sp>
        <p:nvSpPr>
          <p:cNvPr id="13" name="TextBox 12"/>
          <p:cNvSpPr txBox="1"/>
          <p:nvPr/>
        </p:nvSpPr>
        <p:spPr>
          <a:xfrm>
            <a:off x="304800" y="5105400"/>
            <a:ext cx="8458200" cy="1446550"/>
          </a:xfrm>
          <a:prstGeom prst="rect">
            <a:avLst/>
          </a:prstGeom>
          <a:noFill/>
        </p:spPr>
        <p:txBody>
          <a:bodyPr wrap="square" rtlCol="0">
            <a:spAutoFit/>
          </a:bodyPr>
          <a:lstStyle/>
          <a:p>
            <a:r>
              <a:rPr lang="en-US" sz="4400" b="1" dirty="0" smtClean="0">
                <a:solidFill>
                  <a:schemeClr val="bg1"/>
                </a:solidFill>
              </a:rPr>
              <a:t>HOW DID OUR DISTRICT PERFORM IN READING?</a:t>
            </a:r>
            <a:endParaRPr lang="en-US" sz="2400" dirty="0" smtClean="0">
              <a:solidFill>
                <a:schemeClr val="bg1"/>
              </a:solidFill>
            </a:endParaRPr>
          </a:p>
        </p:txBody>
      </p:sp>
      <p:graphicFrame>
        <p:nvGraphicFramePr>
          <p:cNvPr id="8" name="Table 7"/>
          <p:cNvGraphicFramePr>
            <a:graphicFrameLocks noGrp="1"/>
          </p:cNvGraphicFramePr>
          <p:nvPr/>
        </p:nvGraphicFramePr>
        <p:xfrm>
          <a:off x="533401" y="350520"/>
          <a:ext cx="8000999" cy="3078480"/>
        </p:xfrm>
        <a:graphic>
          <a:graphicData uri="http://schemas.openxmlformats.org/drawingml/2006/table">
            <a:tbl>
              <a:tblPr firstRow="1" bandRow="1">
                <a:tableStyleId>{5C22544A-7EE6-4342-B048-85BDC9FD1C3A}</a:tableStyleId>
              </a:tblPr>
              <a:tblGrid>
                <a:gridCol w="994776"/>
                <a:gridCol w="994776"/>
                <a:gridCol w="994776"/>
                <a:gridCol w="1016174"/>
                <a:gridCol w="1016167"/>
                <a:gridCol w="1037564"/>
                <a:gridCol w="1048260"/>
                <a:gridCol w="898506"/>
              </a:tblGrid>
              <a:tr h="436075">
                <a:tc>
                  <a:txBody>
                    <a:bodyPr/>
                    <a:lstStyle/>
                    <a:p>
                      <a:r>
                        <a:rPr lang="en-US" dirty="0" smtClean="0"/>
                        <a:t>Grade</a:t>
                      </a:r>
                      <a:endParaRPr lang="en-US" dirty="0"/>
                    </a:p>
                  </a:txBody>
                  <a:tcPr/>
                </a:tc>
                <a:tc>
                  <a:txBody>
                    <a:bodyPr/>
                    <a:lstStyle/>
                    <a:p>
                      <a:r>
                        <a:rPr lang="en-US" dirty="0" smtClean="0"/>
                        <a:t>2006</a:t>
                      </a:r>
                      <a:endParaRPr lang="en-US" dirty="0"/>
                    </a:p>
                  </a:txBody>
                  <a:tcPr/>
                </a:tc>
                <a:tc>
                  <a:txBody>
                    <a:bodyPr/>
                    <a:lstStyle/>
                    <a:p>
                      <a:r>
                        <a:rPr lang="en-US" dirty="0" smtClean="0"/>
                        <a:t>2007</a:t>
                      </a:r>
                      <a:endParaRPr lang="en-US" dirty="0"/>
                    </a:p>
                  </a:txBody>
                  <a:tcPr/>
                </a:tc>
                <a:tc>
                  <a:txBody>
                    <a:bodyPr/>
                    <a:lstStyle/>
                    <a:p>
                      <a:r>
                        <a:rPr lang="en-US" dirty="0" smtClean="0"/>
                        <a:t>2008</a:t>
                      </a:r>
                      <a:endParaRPr lang="en-US" dirty="0"/>
                    </a:p>
                  </a:txBody>
                  <a:tcPr/>
                </a:tc>
                <a:tc>
                  <a:txBody>
                    <a:bodyPr/>
                    <a:lstStyle/>
                    <a:p>
                      <a:r>
                        <a:rPr lang="en-US" dirty="0" smtClean="0"/>
                        <a:t>2009</a:t>
                      </a:r>
                      <a:endParaRPr lang="en-US" dirty="0"/>
                    </a:p>
                  </a:txBody>
                  <a:tcPr/>
                </a:tc>
                <a:tc>
                  <a:txBody>
                    <a:bodyPr/>
                    <a:lstStyle/>
                    <a:p>
                      <a:r>
                        <a:rPr lang="en-US" sz="1400" dirty="0" smtClean="0"/>
                        <a:t>1</a:t>
                      </a:r>
                      <a:r>
                        <a:rPr lang="en-US" sz="1400" baseline="0" dirty="0" smtClean="0"/>
                        <a:t> year change</a:t>
                      </a:r>
                      <a:endParaRPr lang="en-US" sz="1400" dirty="0"/>
                    </a:p>
                  </a:txBody>
                  <a:tcPr/>
                </a:tc>
                <a:tc>
                  <a:txBody>
                    <a:bodyPr/>
                    <a:lstStyle/>
                    <a:p>
                      <a:r>
                        <a:rPr lang="en-US" sz="1400" baseline="0" dirty="0" smtClean="0"/>
                        <a:t>3 year Trend</a:t>
                      </a:r>
                      <a:endParaRPr lang="en-US" sz="1400" dirty="0"/>
                    </a:p>
                  </a:txBody>
                  <a:tcPr/>
                </a:tc>
                <a:tc>
                  <a:txBody>
                    <a:bodyPr/>
                    <a:lstStyle/>
                    <a:p>
                      <a:r>
                        <a:rPr lang="en-US" sz="900" dirty="0" smtClean="0"/>
                        <a:t>2009 State</a:t>
                      </a:r>
                      <a:r>
                        <a:rPr lang="en-US" sz="1200" dirty="0" smtClean="0"/>
                        <a:t> </a:t>
                      </a:r>
                      <a:r>
                        <a:rPr lang="en-US" sz="900" dirty="0" smtClean="0"/>
                        <a:t>Average</a:t>
                      </a:r>
                      <a:endParaRPr lang="en-US" sz="1200" dirty="0"/>
                    </a:p>
                  </a:txBody>
                  <a:tcPr/>
                </a:tc>
              </a:tr>
              <a:tr h="307818">
                <a:tc>
                  <a:txBody>
                    <a:bodyPr/>
                    <a:lstStyle/>
                    <a:p>
                      <a:r>
                        <a:rPr lang="en-US" dirty="0" smtClean="0"/>
                        <a:t>3</a:t>
                      </a:r>
                      <a:r>
                        <a:rPr lang="en-US" baseline="30000" dirty="0" smtClean="0"/>
                        <a:t>rd</a:t>
                      </a:r>
                      <a:endParaRPr lang="en-US" dirty="0"/>
                    </a:p>
                  </a:txBody>
                  <a:tcPr/>
                </a:tc>
                <a:tc>
                  <a:txBody>
                    <a:bodyPr/>
                    <a:lstStyle/>
                    <a:p>
                      <a:r>
                        <a:rPr lang="en-US" dirty="0" smtClean="0"/>
                        <a:t>65.7</a:t>
                      </a:r>
                      <a:endParaRPr lang="en-US" dirty="0"/>
                    </a:p>
                  </a:txBody>
                  <a:tcPr/>
                </a:tc>
                <a:tc>
                  <a:txBody>
                    <a:bodyPr/>
                    <a:lstStyle/>
                    <a:p>
                      <a:r>
                        <a:rPr lang="en-US" dirty="0" smtClean="0"/>
                        <a:t>68.7</a:t>
                      </a:r>
                      <a:endParaRPr lang="en-US" dirty="0"/>
                    </a:p>
                  </a:txBody>
                  <a:tcPr/>
                </a:tc>
                <a:tc>
                  <a:txBody>
                    <a:bodyPr/>
                    <a:lstStyle/>
                    <a:p>
                      <a:r>
                        <a:rPr lang="en-US" dirty="0" smtClean="0"/>
                        <a:t>70.9</a:t>
                      </a:r>
                      <a:endParaRPr lang="en-US" dirty="0"/>
                    </a:p>
                  </a:txBody>
                  <a:tcPr/>
                </a:tc>
                <a:tc>
                  <a:txBody>
                    <a:bodyPr/>
                    <a:lstStyle/>
                    <a:p>
                      <a:r>
                        <a:rPr lang="en-US" dirty="0" smtClean="0"/>
                        <a:t>73.2</a:t>
                      </a:r>
                    </a:p>
                  </a:txBody>
                  <a:tcPr/>
                </a:tc>
                <a:tc>
                  <a:txBody>
                    <a:bodyPr/>
                    <a:lstStyle/>
                    <a:p>
                      <a:r>
                        <a:rPr lang="en-US" dirty="0" smtClean="0"/>
                        <a:t>+2.3</a:t>
                      </a:r>
                      <a:endParaRPr lang="en-US" dirty="0"/>
                    </a:p>
                  </a:txBody>
                  <a:tcPr/>
                </a:tc>
                <a:tc>
                  <a:txBody>
                    <a:bodyPr/>
                    <a:lstStyle/>
                    <a:p>
                      <a:r>
                        <a:rPr lang="en-US" dirty="0" smtClean="0"/>
                        <a:t>+7.5</a:t>
                      </a:r>
                    </a:p>
                  </a:txBody>
                  <a:tcPr/>
                </a:tc>
                <a:tc>
                  <a:txBody>
                    <a:bodyPr/>
                    <a:lstStyle/>
                    <a:p>
                      <a:r>
                        <a:rPr lang="en-US" dirty="0" smtClean="0"/>
                        <a:t>85.1</a:t>
                      </a:r>
                    </a:p>
                  </a:txBody>
                  <a:tcPr/>
                </a:tc>
              </a:tr>
              <a:tr h="307818">
                <a:tc>
                  <a:txBody>
                    <a:bodyPr/>
                    <a:lstStyle/>
                    <a:p>
                      <a:r>
                        <a:rPr lang="en-US" dirty="0" smtClean="0"/>
                        <a:t>4</a:t>
                      </a:r>
                      <a:r>
                        <a:rPr lang="en-US" baseline="30000" dirty="0" smtClean="0"/>
                        <a:t>th</a:t>
                      </a:r>
                      <a:endParaRPr lang="en-US" dirty="0"/>
                    </a:p>
                  </a:txBody>
                  <a:tcPr/>
                </a:tc>
                <a:tc>
                  <a:txBody>
                    <a:bodyPr/>
                    <a:lstStyle/>
                    <a:p>
                      <a:r>
                        <a:rPr lang="en-US" dirty="0" smtClean="0"/>
                        <a:t>72.5</a:t>
                      </a:r>
                      <a:endParaRPr lang="en-US" dirty="0"/>
                    </a:p>
                  </a:txBody>
                  <a:tcPr/>
                </a:tc>
                <a:tc>
                  <a:txBody>
                    <a:bodyPr/>
                    <a:lstStyle/>
                    <a:p>
                      <a:r>
                        <a:rPr lang="en-US" dirty="0" smtClean="0"/>
                        <a:t>71.6</a:t>
                      </a:r>
                      <a:endParaRPr lang="en-US" dirty="0"/>
                    </a:p>
                  </a:txBody>
                  <a:tcPr/>
                </a:tc>
                <a:tc>
                  <a:txBody>
                    <a:bodyPr/>
                    <a:lstStyle/>
                    <a:p>
                      <a:r>
                        <a:rPr lang="en-US" dirty="0" smtClean="0"/>
                        <a:t>76.9</a:t>
                      </a:r>
                      <a:endParaRPr lang="en-US" dirty="0"/>
                    </a:p>
                  </a:txBody>
                  <a:tcPr/>
                </a:tc>
                <a:tc>
                  <a:txBody>
                    <a:bodyPr/>
                    <a:lstStyle/>
                    <a:p>
                      <a:r>
                        <a:rPr lang="en-US" dirty="0" smtClean="0"/>
                        <a:t>75.9</a:t>
                      </a:r>
                      <a:endParaRPr lang="en-US" dirty="0"/>
                    </a:p>
                  </a:txBody>
                  <a:tcPr/>
                </a:tc>
                <a:tc>
                  <a:txBody>
                    <a:bodyPr/>
                    <a:lstStyle/>
                    <a:p>
                      <a:r>
                        <a:rPr lang="en-US" dirty="0" smtClean="0"/>
                        <a:t>-1.0</a:t>
                      </a:r>
                      <a:endParaRPr lang="en-US" dirty="0"/>
                    </a:p>
                  </a:txBody>
                  <a:tcPr/>
                </a:tc>
                <a:tc>
                  <a:txBody>
                    <a:bodyPr/>
                    <a:lstStyle/>
                    <a:p>
                      <a:r>
                        <a:rPr lang="en-US" dirty="0" smtClean="0"/>
                        <a:t>+3.9</a:t>
                      </a:r>
                      <a:endParaRPr lang="en-US" dirty="0"/>
                    </a:p>
                  </a:txBody>
                  <a:tcPr/>
                </a:tc>
                <a:tc>
                  <a:txBody>
                    <a:bodyPr/>
                    <a:lstStyle/>
                    <a:p>
                      <a:r>
                        <a:rPr lang="en-US" dirty="0" smtClean="0"/>
                        <a:t>87.3</a:t>
                      </a:r>
                      <a:endParaRPr lang="en-US" dirty="0"/>
                    </a:p>
                  </a:txBody>
                  <a:tcPr/>
                </a:tc>
              </a:tr>
              <a:tr h="307818">
                <a:tc>
                  <a:txBody>
                    <a:bodyPr/>
                    <a:lstStyle/>
                    <a:p>
                      <a:r>
                        <a:rPr lang="en-US" dirty="0" smtClean="0"/>
                        <a:t>5</a:t>
                      </a:r>
                      <a:r>
                        <a:rPr lang="en-US" baseline="30000" dirty="0" smtClean="0"/>
                        <a:t>th</a:t>
                      </a:r>
                      <a:endParaRPr lang="en-US" dirty="0"/>
                    </a:p>
                  </a:txBody>
                  <a:tcPr/>
                </a:tc>
                <a:tc>
                  <a:txBody>
                    <a:bodyPr/>
                    <a:lstStyle/>
                    <a:p>
                      <a:r>
                        <a:rPr lang="en-US" dirty="0" smtClean="0"/>
                        <a:t>70</a:t>
                      </a:r>
                      <a:endParaRPr lang="en-US" dirty="0"/>
                    </a:p>
                  </a:txBody>
                  <a:tcPr/>
                </a:tc>
                <a:tc>
                  <a:txBody>
                    <a:bodyPr/>
                    <a:lstStyle/>
                    <a:p>
                      <a:r>
                        <a:rPr lang="en-US" dirty="0" smtClean="0"/>
                        <a:t>72.1</a:t>
                      </a:r>
                      <a:endParaRPr lang="en-US" dirty="0"/>
                    </a:p>
                  </a:txBody>
                  <a:tcPr/>
                </a:tc>
                <a:tc>
                  <a:txBody>
                    <a:bodyPr/>
                    <a:lstStyle/>
                    <a:p>
                      <a:r>
                        <a:rPr lang="en-US" dirty="0" smtClean="0"/>
                        <a:t>73.4</a:t>
                      </a:r>
                      <a:endParaRPr lang="en-US" dirty="0"/>
                    </a:p>
                  </a:txBody>
                  <a:tcPr/>
                </a:tc>
                <a:tc>
                  <a:txBody>
                    <a:bodyPr/>
                    <a:lstStyle/>
                    <a:p>
                      <a:r>
                        <a:rPr lang="en-US" dirty="0" smtClean="0"/>
                        <a:t>73.2</a:t>
                      </a:r>
                      <a:endParaRPr lang="en-US" dirty="0"/>
                    </a:p>
                  </a:txBody>
                  <a:tcPr/>
                </a:tc>
                <a:tc>
                  <a:txBody>
                    <a:bodyPr/>
                    <a:lstStyle/>
                    <a:p>
                      <a:r>
                        <a:rPr lang="en-US" dirty="0" smtClean="0"/>
                        <a:t>-0.2</a:t>
                      </a:r>
                      <a:endParaRPr lang="en-US" dirty="0"/>
                    </a:p>
                  </a:txBody>
                  <a:tcPr/>
                </a:tc>
                <a:tc>
                  <a:txBody>
                    <a:bodyPr/>
                    <a:lstStyle/>
                    <a:p>
                      <a:r>
                        <a:rPr lang="en-US" dirty="0" smtClean="0"/>
                        <a:t>+3.2</a:t>
                      </a:r>
                      <a:endParaRPr lang="en-US" dirty="0"/>
                    </a:p>
                  </a:txBody>
                  <a:tcPr/>
                </a:tc>
                <a:tc>
                  <a:txBody>
                    <a:bodyPr/>
                    <a:lstStyle/>
                    <a:p>
                      <a:r>
                        <a:rPr lang="en-US" dirty="0" smtClean="0"/>
                        <a:t>84.9</a:t>
                      </a:r>
                      <a:endParaRPr lang="en-US" dirty="0"/>
                    </a:p>
                  </a:txBody>
                  <a:tcPr/>
                </a:tc>
              </a:tr>
              <a:tr h="307818">
                <a:tc>
                  <a:txBody>
                    <a:bodyPr/>
                    <a:lstStyle/>
                    <a:p>
                      <a:r>
                        <a:rPr lang="en-US" dirty="0" smtClean="0"/>
                        <a:t>6</a:t>
                      </a:r>
                      <a:r>
                        <a:rPr lang="en-US" baseline="30000" dirty="0" smtClean="0"/>
                        <a:t>th</a:t>
                      </a:r>
                      <a:endParaRPr lang="en-US" dirty="0"/>
                    </a:p>
                  </a:txBody>
                  <a:tcPr/>
                </a:tc>
                <a:tc>
                  <a:txBody>
                    <a:bodyPr/>
                    <a:lstStyle/>
                    <a:p>
                      <a:endParaRPr lang="en-US" dirty="0"/>
                    </a:p>
                  </a:txBody>
                  <a:tcPr/>
                </a:tc>
                <a:tc>
                  <a:txBody>
                    <a:bodyPr/>
                    <a:lstStyle/>
                    <a:p>
                      <a:r>
                        <a:rPr lang="en-US" dirty="0" smtClean="0"/>
                        <a:t>63.4</a:t>
                      </a:r>
                      <a:endParaRPr lang="en-US" dirty="0"/>
                    </a:p>
                  </a:txBody>
                  <a:tcPr/>
                </a:tc>
                <a:tc>
                  <a:txBody>
                    <a:bodyPr/>
                    <a:lstStyle/>
                    <a:p>
                      <a:r>
                        <a:rPr lang="en-US" dirty="0" smtClean="0"/>
                        <a:t>64.7</a:t>
                      </a:r>
                      <a:endParaRPr lang="en-US" dirty="0"/>
                    </a:p>
                  </a:txBody>
                  <a:tcPr/>
                </a:tc>
                <a:tc>
                  <a:txBody>
                    <a:bodyPr/>
                    <a:lstStyle/>
                    <a:p>
                      <a:r>
                        <a:rPr lang="en-US" dirty="0" smtClean="0"/>
                        <a:t>65.6</a:t>
                      </a:r>
                      <a:endParaRPr lang="en-US" dirty="0"/>
                    </a:p>
                  </a:txBody>
                  <a:tcPr/>
                </a:tc>
                <a:tc>
                  <a:txBody>
                    <a:bodyPr/>
                    <a:lstStyle/>
                    <a:p>
                      <a:r>
                        <a:rPr lang="en-US" dirty="0" smtClean="0"/>
                        <a:t>+0.9</a:t>
                      </a:r>
                      <a:endParaRPr lang="en-US" dirty="0"/>
                    </a:p>
                  </a:txBody>
                  <a:tcPr/>
                </a:tc>
                <a:tc>
                  <a:txBody>
                    <a:bodyPr/>
                    <a:lstStyle/>
                    <a:p>
                      <a:r>
                        <a:rPr lang="en-US" dirty="0" smtClean="0"/>
                        <a:t>+2.2*</a:t>
                      </a:r>
                      <a:endParaRPr lang="en-US" dirty="0"/>
                    </a:p>
                  </a:txBody>
                  <a:tcPr/>
                </a:tc>
                <a:tc>
                  <a:txBody>
                    <a:bodyPr/>
                    <a:lstStyle/>
                    <a:p>
                      <a:r>
                        <a:rPr lang="en-US" dirty="0" smtClean="0"/>
                        <a:t>86.3</a:t>
                      </a:r>
                    </a:p>
                  </a:txBody>
                  <a:tcPr/>
                </a:tc>
              </a:tr>
              <a:tr h="307818">
                <a:tc>
                  <a:txBody>
                    <a:bodyPr/>
                    <a:lstStyle/>
                    <a:p>
                      <a:r>
                        <a:rPr lang="en-US" dirty="0" smtClean="0"/>
                        <a:t>7</a:t>
                      </a:r>
                      <a:r>
                        <a:rPr lang="en-US" baseline="30000" dirty="0" smtClean="0"/>
                        <a:t>th</a:t>
                      </a:r>
                      <a:endParaRPr lang="en-US" dirty="0"/>
                    </a:p>
                  </a:txBody>
                  <a:tcPr/>
                </a:tc>
                <a:tc>
                  <a:txBody>
                    <a:bodyPr/>
                    <a:lstStyle/>
                    <a:p>
                      <a:endParaRPr lang="en-US" dirty="0"/>
                    </a:p>
                  </a:txBody>
                  <a:tcPr/>
                </a:tc>
                <a:tc>
                  <a:txBody>
                    <a:bodyPr/>
                    <a:lstStyle/>
                    <a:p>
                      <a:r>
                        <a:rPr lang="en-US" dirty="0" smtClean="0"/>
                        <a:t>70.5</a:t>
                      </a:r>
                      <a:endParaRPr lang="en-US" dirty="0"/>
                    </a:p>
                  </a:txBody>
                  <a:tcPr/>
                </a:tc>
                <a:tc>
                  <a:txBody>
                    <a:bodyPr/>
                    <a:lstStyle/>
                    <a:p>
                      <a:r>
                        <a:rPr lang="en-US" dirty="0" smtClean="0"/>
                        <a:t>71.1</a:t>
                      </a:r>
                      <a:endParaRPr lang="en-US" dirty="0"/>
                    </a:p>
                  </a:txBody>
                  <a:tcPr/>
                </a:tc>
                <a:tc>
                  <a:txBody>
                    <a:bodyPr/>
                    <a:lstStyle/>
                    <a:p>
                      <a:r>
                        <a:rPr lang="en-US" dirty="0" smtClean="0"/>
                        <a:t>70.5</a:t>
                      </a:r>
                      <a:endParaRPr lang="en-US" dirty="0"/>
                    </a:p>
                  </a:txBody>
                  <a:tcPr/>
                </a:tc>
                <a:tc>
                  <a:txBody>
                    <a:bodyPr/>
                    <a:lstStyle/>
                    <a:p>
                      <a:r>
                        <a:rPr lang="en-US" dirty="0" smtClean="0"/>
                        <a:t>-0.6</a:t>
                      </a:r>
                      <a:endParaRPr lang="en-US" dirty="0"/>
                    </a:p>
                  </a:txBody>
                  <a:tcPr/>
                </a:tc>
                <a:tc>
                  <a:txBody>
                    <a:bodyPr/>
                    <a:lstStyle/>
                    <a:p>
                      <a:r>
                        <a:rPr lang="en-US" dirty="0" smtClean="0"/>
                        <a:t>0*</a:t>
                      </a:r>
                      <a:endParaRPr lang="en-US" dirty="0"/>
                    </a:p>
                  </a:txBody>
                  <a:tcPr/>
                </a:tc>
                <a:tc>
                  <a:txBody>
                    <a:bodyPr/>
                    <a:lstStyle/>
                    <a:p>
                      <a:r>
                        <a:rPr lang="en-US" dirty="0" smtClean="0"/>
                        <a:t>87.9</a:t>
                      </a:r>
                      <a:endParaRPr lang="en-US" dirty="0"/>
                    </a:p>
                  </a:txBody>
                  <a:tcPr/>
                </a:tc>
              </a:tr>
              <a:tr h="307818">
                <a:tc>
                  <a:txBody>
                    <a:bodyPr/>
                    <a:lstStyle/>
                    <a:p>
                      <a:r>
                        <a:rPr lang="en-US" dirty="0" smtClean="0"/>
                        <a:t>8th</a:t>
                      </a:r>
                      <a:endParaRPr lang="en-US" dirty="0"/>
                    </a:p>
                  </a:txBody>
                  <a:tcPr/>
                </a:tc>
                <a:tc>
                  <a:txBody>
                    <a:bodyPr/>
                    <a:lstStyle/>
                    <a:p>
                      <a:endParaRPr lang="en-US" dirty="0"/>
                    </a:p>
                  </a:txBody>
                  <a:tcPr/>
                </a:tc>
                <a:tc>
                  <a:txBody>
                    <a:bodyPr/>
                    <a:lstStyle/>
                    <a:p>
                      <a:r>
                        <a:rPr lang="en-US" dirty="0" smtClean="0"/>
                        <a:t>63.9</a:t>
                      </a:r>
                      <a:endParaRPr lang="en-US" dirty="0"/>
                    </a:p>
                  </a:txBody>
                  <a:tcPr/>
                </a:tc>
                <a:tc>
                  <a:txBody>
                    <a:bodyPr/>
                    <a:lstStyle/>
                    <a:p>
                      <a:r>
                        <a:rPr lang="en-US" dirty="0" smtClean="0"/>
                        <a:t>66.4</a:t>
                      </a:r>
                      <a:endParaRPr lang="en-US" dirty="0"/>
                    </a:p>
                  </a:txBody>
                  <a:tcPr/>
                </a:tc>
                <a:tc>
                  <a:txBody>
                    <a:bodyPr/>
                    <a:lstStyle/>
                    <a:p>
                      <a:r>
                        <a:rPr lang="en-US" dirty="0" smtClean="0"/>
                        <a:t>65.4</a:t>
                      </a:r>
                      <a:endParaRPr lang="en-US" dirty="0"/>
                    </a:p>
                  </a:txBody>
                  <a:tcPr/>
                </a:tc>
                <a:tc>
                  <a:txBody>
                    <a:bodyPr/>
                    <a:lstStyle/>
                    <a:p>
                      <a:r>
                        <a:rPr lang="en-US" dirty="0" smtClean="0"/>
                        <a:t>-1.0</a:t>
                      </a:r>
                      <a:endParaRPr lang="en-US" dirty="0"/>
                    </a:p>
                  </a:txBody>
                  <a:tcPr/>
                </a:tc>
                <a:tc>
                  <a:txBody>
                    <a:bodyPr/>
                    <a:lstStyle/>
                    <a:p>
                      <a:r>
                        <a:rPr lang="en-US" dirty="0" smtClean="0"/>
                        <a:t>+1.5*</a:t>
                      </a:r>
                      <a:endParaRPr lang="en-US" dirty="0"/>
                    </a:p>
                  </a:txBody>
                  <a:tcPr/>
                </a:tc>
                <a:tc>
                  <a:txBody>
                    <a:bodyPr/>
                    <a:lstStyle/>
                    <a:p>
                      <a:r>
                        <a:rPr lang="en-US" dirty="0" smtClean="0"/>
                        <a:t>85.1</a:t>
                      </a:r>
                      <a:endParaRPr lang="en-US" dirty="0"/>
                    </a:p>
                  </a:txBody>
                  <a:tcPr/>
                </a:tc>
              </a:tr>
              <a:tr h="307818">
                <a:tc>
                  <a:txBody>
                    <a:bodyPr/>
                    <a:lstStyle/>
                    <a:p>
                      <a:r>
                        <a:rPr lang="en-US" dirty="0" smtClean="0"/>
                        <a:t>11</a:t>
                      </a:r>
                      <a:r>
                        <a:rPr lang="en-US" baseline="30000" dirty="0" smtClean="0"/>
                        <a:t>th</a:t>
                      </a:r>
                      <a:endParaRPr lang="en-US" dirty="0"/>
                    </a:p>
                  </a:txBody>
                  <a:tcPr/>
                </a:tc>
                <a:tc>
                  <a:txBody>
                    <a:bodyPr/>
                    <a:lstStyle/>
                    <a:p>
                      <a:endParaRPr lang="en-US" dirty="0"/>
                    </a:p>
                  </a:txBody>
                  <a:tcPr/>
                </a:tc>
                <a:tc>
                  <a:txBody>
                    <a:bodyPr/>
                    <a:lstStyle/>
                    <a:p>
                      <a:r>
                        <a:rPr lang="en-US" dirty="0" smtClean="0"/>
                        <a:t>63.4</a:t>
                      </a:r>
                      <a:endParaRPr lang="en-US" dirty="0"/>
                    </a:p>
                  </a:txBody>
                  <a:tcPr/>
                </a:tc>
                <a:tc>
                  <a:txBody>
                    <a:bodyPr/>
                    <a:lstStyle/>
                    <a:p>
                      <a:r>
                        <a:rPr lang="en-US" dirty="0" smtClean="0"/>
                        <a:t>68.2</a:t>
                      </a:r>
                      <a:endParaRPr lang="en-US" dirty="0"/>
                    </a:p>
                  </a:txBody>
                  <a:tcPr/>
                </a:tc>
                <a:tc>
                  <a:txBody>
                    <a:bodyPr/>
                    <a:lstStyle/>
                    <a:p>
                      <a:r>
                        <a:rPr lang="en-US" dirty="0" smtClean="0"/>
                        <a:t>69.8</a:t>
                      </a:r>
                      <a:endParaRPr lang="en-US" dirty="0"/>
                    </a:p>
                  </a:txBody>
                  <a:tcPr/>
                </a:tc>
                <a:tc>
                  <a:txBody>
                    <a:bodyPr/>
                    <a:lstStyle/>
                    <a:p>
                      <a:r>
                        <a:rPr lang="en-US" dirty="0" smtClean="0"/>
                        <a:t>+1.6</a:t>
                      </a:r>
                      <a:endParaRPr lang="en-US" dirty="0"/>
                    </a:p>
                  </a:txBody>
                  <a:tcPr/>
                </a:tc>
                <a:tc>
                  <a:txBody>
                    <a:bodyPr/>
                    <a:lstStyle/>
                    <a:p>
                      <a:r>
                        <a:rPr lang="en-US" dirty="0" smtClean="0"/>
                        <a:t>+6.4*</a:t>
                      </a:r>
                      <a:endParaRPr lang="en-US" dirty="0"/>
                    </a:p>
                  </a:txBody>
                  <a:tcPr/>
                </a:tc>
                <a:tc>
                  <a:txBody>
                    <a:bodyPr/>
                    <a:lstStyle/>
                    <a:p>
                      <a:r>
                        <a:rPr lang="en-US" dirty="0" smtClean="0"/>
                        <a:t>84.6</a:t>
                      </a:r>
                      <a:endParaRPr lang="en-US" dirty="0"/>
                    </a:p>
                  </a:txBody>
                  <a:tcPr/>
                </a:tc>
              </a:tr>
            </a:tbl>
          </a:graphicData>
        </a:graphic>
      </p:graphicFrame>
      <p:sp>
        <p:nvSpPr>
          <p:cNvPr id="6" name="Footer Placeholder 5"/>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ead_by_Ra3y_AD.jpg"/>
          <p:cNvPicPr>
            <a:picLocks noChangeAspect="1"/>
          </p:cNvPicPr>
          <p:nvPr/>
        </p:nvPicPr>
        <p:blipFill>
          <a:blip r:embed="rId3" cstate="print"/>
          <a:stretch>
            <a:fillRect/>
          </a:stretch>
        </p:blipFill>
        <p:spPr>
          <a:xfrm>
            <a:off x="0" y="0"/>
            <a:ext cx="9144000" cy="6858000"/>
          </a:xfrm>
          <a:prstGeom prst="rect">
            <a:avLst/>
          </a:prstGeom>
        </p:spPr>
      </p:pic>
      <p:sp>
        <p:nvSpPr>
          <p:cNvPr id="8" name="Rectangle 7"/>
          <p:cNvSpPr/>
          <p:nvPr/>
        </p:nvSpPr>
        <p:spPr>
          <a:xfrm>
            <a:off x="457200" y="381000"/>
            <a:ext cx="8077200" cy="3733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838200"/>
            <a:ext cx="6172200" cy="369332"/>
          </a:xfrm>
          <a:prstGeom prst="rect">
            <a:avLst/>
          </a:prstGeom>
          <a:noFill/>
        </p:spPr>
        <p:txBody>
          <a:bodyPr wrap="square" rtlCol="0">
            <a:spAutoFit/>
          </a:bodyPr>
          <a:lstStyle/>
          <a:p>
            <a:r>
              <a:rPr lang="en-US" b="1" dirty="0" smtClean="0"/>
              <a:t>INSERT SCHOOL READING SCORES HERE</a:t>
            </a:r>
            <a:endParaRPr lang="en-US" b="1" dirty="0"/>
          </a:p>
        </p:txBody>
      </p:sp>
      <p:sp>
        <p:nvSpPr>
          <p:cNvPr id="16" name="TextBox 15"/>
          <p:cNvSpPr txBox="1"/>
          <p:nvPr/>
        </p:nvSpPr>
        <p:spPr>
          <a:xfrm>
            <a:off x="304800" y="5105400"/>
            <a:ext cx="8458200" cy="1446550"/>
          </a:xfrm>
          <a:prstGeom prst="rect">
            <a:avLst/>
          </a:prstGeom>
          <a:noFill/>
        </p:spPr>
        <p:txBody>
          <a:bodyPr wrap="square" rtlCol="0">
            <a:spAutoFit/>
          </a:bodyPr>
          <a:lstStyle/>
          <a:p>
            <a:r>
              <a:rPr lang="en-US" sz="4400" b="1" dirty="0" smtClean="0">
                <a:solidFill>
                  <a:schemeClr val="bg1"/>
                </a:solidFill>
              </a:rPr>
              <a:t>HOW DID OUR SCHOOL PERFORM IN READING?</a:t>
            </a:r>
            <a:endParaRPr lang="en-US" sz="2400" dirty="0" smtClean="0">
              <a:solidFill>
                <a:schemeClr val="bg1"/>
              </a:solidFill>
            </a:endParaRPr>
          </a:p>
        </p:txBody>
      </p:sp>
      <p:sp>
        <p:nvSpPr>
          <p:cNvPr id="6" name="Footer Placeholder 5"/>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TextBox 10"/>
          <p:cNvSpPr txBox="1"/>
          <p:nvPr/>
        </p:nvSpPr>
        <p:spPr>
          <a:xfrm>
            <a:off x="5410200" y="1066800"/>
            <a:ext cx="3733800" cy="6555641"/>
          </a:xfrm>
          <a:prstGeom prst="rect">
            <a:avLst/>
          </a:prstGeom>
          <a:noFill/>
        </p:spPr>
        <p:txBody>
          <a:bodyPr wrap="square" rtlCol="0">
            <a:spAutoFit/>
          </a:bodyPr>
          <a:lstStyle/>
          <a:p>
            <a:r>
              <a:rPr lang="en-US" sz="2800" b="1" dirty="0" smtClean="0">
                <a:solidFill>
                  <a:srgbClr val="00B0F0"/>
                </a:solidFill>
                <a:effectLst>
                  <a:outerShdw blurRad="38100" dist="38100" dir="2700000" algn="tl">
                    <a:srgbClr val="000000">
                      <a:alpha val="43137"/>
                    </a:srgbClr>
                  </a:outerShdw>
                </a:effectLst>
              </a:rPr>
              <a:t>List your schools specific READING strategies and interventions here.</a:t>
            </a: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rPr>
              <a:t>Strategy/intervention</a:t>
            </a: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p:txBody>
      </p:sp>
      <p:pic>
        <p:nvPicPr>
          <p:cNvPr id="14" name="Picture 13" descr="grad hat books.jpg"/>
          <p:cNvPicPr>
            <a:picLocks noChangeAspect="1"/>
          </p:cNvPicPr>
          <p:nvPr/>
        </p:nvPicPr>
        <p:blipFill>
          <a:blip r:embed="rId3" cstate="print"/>
          <a:srcRect b="6667"/>
          <a:stretch>
            <a:fillRect/>
          </a:stretch>
        </p:blipFill>
        <p:spPr>
          <a:xfrm>
            <a:off x="0" y="457200"/>
            <a:ext cx="5257800" cy="6400800"/>
          </a:xfrm>
          <a:prstGeom prst="rect">
            <a:avLst/>
          </a:prstGeom>
        </p:spPr>
      </p:pic>
      <p:sp>
        <p:nvSpPr>
          <p:cNvPr id="15" name="Rectangle 14"/>
          <p:cNvSpPr/>
          <p:nvPr/>
        </p:nvSpPr>
        <p:spPr>
          <a:xfrm>
            <a:off x="0" y="0"/>
            <a:ext cx="5257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TextBox 12"/>
          <p:cNvSpPr txBox="1"/>
          <p:nvPr/>
        </p:nvSpPr>
        <p:spPr>
          <a:xfrm>
            <a:off x="0" y="304800"/>
            <a:ext cx="91440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WHAT ARE WE DOING TO IMPROVE?</a:t>
            </a:r>
            <a:endParaRPr lang="en-US" sz="2400" dirty="0" smtClean="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0" y="381000"/>
            <a:ext cx="3733800" cy="3416320"/>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Students are assessed in a </a:t>
            </a:r>
            <a:r>
              <a:rPr lang="en-US" sz="4800" b="1" dirty="0" smtClean="0">
                <a:solidFill>
                  <a:srgbClr val="00B0F0"/>
                </a:solidFill>
                <a:effectLst>
                  <a:outerShdw blurRad="38100" dist="38100" dir="2700000" algn="tl">
                    <a:srgbClr val="000000">
                      <a:alpha val="43137"/>
                    </a:srgbClr>
                  </a:outerShdw>
                </a:effectLst>
              </a:rPr>
              <a:t>variety</a:t>
            </a:r>
            <a:r>
              <a:rPr lang="en-US" sz="4800" b="1" dirty="0" smtClean="0">
                <a:solidFill>
                  <a:schemeClr val="bg1"/>
                </a:solidFill>
                <a:effectLst>
                  <a:outerShdw blurRad="38100" dist="38100" dir="2700000" algn="tl">
                    <a:srgbClr val="000000">
                      <a:alpha val="43137"/>
                    </a:srgbClr>
                  </a:outerShdw>
                </a:effectLst>
              </a:rPr>
              <a:t> of ways.</a:t>
            </a:r>
          </a:p>
          <a:p>
            <a:endParaRPr lang="en-US" sz="2400" dirty="0" smtClean="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5334000" y="3887212"/>
            <a:ext cx="4267200" cy="2185214"/>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DIAL</a:t>
            </a:r>
          </a:p>
          <a:p>
            <a:r>
              <a:rPr lang="en-US" sz="2800" b="1" dirty="0" smtClean="0">
                <a:solidFill>
                  <a:schemeClr val="bg1"/>
                </a:solidFill>
                <a:effectLst>
                  <a:outerShdw blurRad="38100" dist="38100" dir="2700000" algn="tl">
                    <a:srgbClr val="000000">
                      <a:alpha val="43137"/>
                    </a:srgbClr>
                  </a:outerShdw>
                </a:effectLst>
              </a:rPr>
              <a:t>State Assessments</a:t>
            </a:r>
          </a:p>
          <a:p>
            <a:r>
              <a:rPr lang="en-US" sz="2800" b="1" dirty="0" smtClean="0">
                <a:solidFill>
                  <a:schemeClr val="bg1"/>
                </a:solidFill>
                <a:effectLst>
                  <a:outerShdw blurRad="38100" dist="38100" dir="2700000" algn="tl">
                    <a:srgbClr val="000000">
                      <a:alpha val="43137"/>
                    </a:srgbClr>
                  </a:outerShdw>
                </a:effectLst>
              </a:rPr>
              <a:t>ACT</a:t>
            </a:r>
          </a:p>
          <a:p>
            <a:r>
              <a:rPr lang="en-US" sz="2800" b="1" dirty="0" smtClean="0">
                <a:solidFill>
                  <a:schemeClr val="bg1"/>
                </a:solidFill>
                <a:effectLst>
                  <a:outerShdw blurRad="38100" dist="38100" dir="2700000" algn="tl">
                    <a:srgbClr val="000000">
                      <a:alpha val="43137"/>
                    </a:srgbClr>
                  </a:outerShdw>
                </a:effectLst>
              </a:rPr>
              <a:t>SAT</a:t>
            </a:r>
          </a:p>
          <a:p>
            <a:endParaRPr lang="en-US" sz="2400" b="1" dirty="0" smtClean="0">
              <a:solidFill>
                <a:schemeClr val="bg1"/>
              </a:solidFill>
              <a:effectLst>
                <a:outerShdw blurRad="38100" dist="38100" dir="2700000" algn="tl">
                  <a:srgbClr val="000000">
                    <a:alpha val="43137"/>
                  </a:srgbClr>
                </a:outerShdw>
              </a:effectLst>
            </a:endParaRPr>
          </a:p>
        </p:txBody>
      </p:sp>
      <p:pic>
        <p:nvPicPr>
          <p:cNvPr id="11" name="Picture 10" descr="measure_croissance[1].JPG"/>
          <p:cNvPicPr>
            <a:picLocks noChangeAspect="1"/>
          </p:cNvPicPr>
          <p:nvPr/>
        </p:nvPicPr>
        <p:blipFill>
          <a:blip r:embed="rId3" cstate="print"/>
          <a:srcRect l="20074"/>
          <a:stretch>
            <a:fillRect/>
          </a:stretch>
        </p:blipFill>
        <p:spPr>
          <a:xfrm>
            <a:off x="0" y="0"/>
            <a:ext cx="3640729" cy="6858000"/>
          </a:xfrm>
          <a:prstGeom prst="rect">
            <a:avLst/>
          </a:prstGeom>
        </p:spPr>
      </p:pic>
      <p:sp>
        <p:nvSpPr>
          <p:cNvPr id="13" name="Rectangle 12"/>
          <p:cNvSpPr/>
          <p:nvPr/>
        </p:nvSpPr>
        <p:spPr>
          <a:xfrm>
            <a:off x="3429000" y="0"/>
            <a:ext cx="1676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TextBox 12"/>
          <p:cNvSpPr txBox="1"/>
          <p:nvPr/>
        </p:nvSpPr>
        <p:spPr>
          <a:xfrm>
            <a:off x="4800600" y="77450"/>
            <a:ext cx="4343400" cy="1446550"/>
          </a:xfrm>
          <a:prstGeom prst="rect">
            <a:avLst/>
          </a:prstGeom>
          <a:no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HOW CAN PARENTS HELP?</a:t>
            </a:r>
            <a:endParaRPr lang="en-US" sz="2400" dirty="0" smtClean="0">
              <a:solidFill>
                <a:schemeClr val="bg1"/>
              </a:solidFill>
              <a:effectLst>
                <a:outerShdw blurRad="38100" dist="38100" dir="2700000" algn="tl">
                  <a:srgbClr val="000000">
                    <a:alpha val="43137"/>
                  </a:srgbClr>
                </a:outerShdw>
              </a:effectLst>
            </a:endParaRPr>
          </a:p>
        </p:txBody>
      </p:sp>
      <p:pic>
        <p:nvPicPr>
          <p:cNvPr id="7" name="Picture 6" descr="bart fam 1.JPG"/>
          <p:cNvPicPr>
            <a:picLocks noChangeAspect="1"/>
          </p:cNvPicPr>
          <p:nvPr/>
        </p:nvPicPr>
        <p:blipFill>
          <a:blip r:embed="rId3" cstate="print"/>
          <a:srcRect l="17500" r="30833"/>
          <a:stretch>
            <a:fillRect/>
          </a:stretch>
        </p:blipFill>
        <p:spPr>
          <a:xfrm>
            <a:off x="0" y="0"/>
            <a:ext cx="4724400" cy="6858000"/>
          </a:xfrm>
          <a:prstGeom prst="rect">
            <a:avLst/>
          </a:prstGeom>
        </p:spPr>
      </p:pic>
      <p:sp>
        <p:nvSpPr>
          <p:cNvPr id="8" name="TextBox 7"/>
          <p:cNvSpPr txBox="1"/>
          <p:nvPr/>
        </p:nvSpPr>
        <p:spPr>
          <a:xfrm>
            <a:off x="4724400" y="1600200"/>
            <a:ext cx="4419600" cy="5262979"/>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Talk with your children about your expectations </a:t>
            </a:r>
          </a:p>
          <a:p>
            <a:endParaRPr lang="en-US" sz="2800" b="1" dirty="0" smtClean="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Monitor homework and let the teacher know if your child is having trouble</a:t>
            </a:r>
          </a:p>
          <a:p>
            <a:endParaRPr lang="en-US" sz="2800" b="1" dirty="0" smtClean="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Attend Parent-Teacher Conferences</a:t>
            </a:r>
          </a:p>
          <a:p>
            <a:endParaRPr lang="en-US" sz="2800" b="1" dirty="0" smtClean="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Attend family nights at school</a:t>
            </a:r>
            <a:endParaRPr lang="en-US" dirty="0">
              <a:solidFill>
                <a:schemeClr val="bg1"/>
              </a:solidFill>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Documents and Settings\scousin\Local Settings\Temporary Internet Files\Content.IE5\RW5WMBBK\MPj04394840000[1].jpg"/>
          <p:cNvPicPr>
            <a:picLocks noChangeAspect="1" noChangeArrowheads="1"/>
          </p:cNvPicPr>
          <p:nvPr/>
        </p:nvPicPr>
        <p:blipFill>
          <a:blip r:embed="rId2" cstate="print"/>
          <a:srcRect t="22222"/>
          <a:stretch>
            <a:fillRect/>
          </a:stretch>
        </p:blipFill>
        <p:spPr bwMode="auto">
          <a:xfrm>
            <a:off x="-1" y="0"/>
            <a:ext cx="9218791" cy="4800600"/>
          </a:xfrm>
          <a:prstGeom prst="rect">
            <a:avLst/>
          </a:prstGeom>
          <a:noFill/>
        </p:spPr>
      </p:pic>
      <p:sp>
        <p:nvSpPr>
          <p:cNvPr id="6" name="TextBox 5"/>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FORMATIVE ASSESSMENTS</a:t>
            </a:r>
          </a:p>
          <a:p>
            <a:endParaRPr lang="en-US" sz="2400" dirty="0" smtClean="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0" y="990600"/>
            <a:ext cx="9144000" cy="1138773"/>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ON-GOING</a:t>
            </a:r>
          </a:p>
          <a:p>
            <a:endParaRPr lang="en-US" sz="2400" dirty="0" smtClean="0">
              <a:solidFill>
                <a:schemeClr val="bg1"/>
              </a:solidFill>
              <a:effectLst>
                <a:outerShdw blurRad="38100" dist="38100" dir="2700000" algn="tl">
                  <a:srgbClr val="000000">
                    <a:alpha val="43137"/>
                  </a:srgbClr>
                </a:outerShdw>
              </a:effectLst>
            </a:endParaRPr>
          </a:p>
        </p:txBody>
      </p:sp>
      <p:sp>
        <p:nvSpPr>
          <p:cNvPr id="8" name="Footer Placeholder 7"/>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7" name="Picture 2" descr="C:\Documents and Settings\scousin\Local Settings\Temporary Internet Files\Content.IE5\RW5WMBBK\MPj04394840000[1].jpg"/>
          <p:cNvPicPr>
            <a:picLocks noChangeAspect="1" noChangeArrowheads="1"/>
          </p:cNvPicPr>
          <p:nvPr/>
        </p:nvPicPr>
        <p:blipFill>
          <a:blip r:embed="rId3" cstate="print"/>
          <a:srcRect t="22222"/>
          <a:stretch>
            <a:fillRect/>
          </a:stretch>
        </p:blipFill>
        <p:spPr bwMode="auto">
          <a:xfrm>
            <a:off x="-1" y="0"/>
            <a:ext cx="9218791" cy="4800600"/>
          </a:xfrm>
          <a:prstGeom prst="rect">
            <a:avLst/>
          </a:prstGeom>
          <a:noFill/>
        </p:spPr>
      </p:pic>
      <p:sp>
        <p:nvSpPr>
          <p:cNvPr id="6" name="TextBox 5"/>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FORMATIVE ASSESSMENTS</a:t>
            </a:r>
          </a:p>
          <a:p>
            <a:endParaRPr lang="en-US" sz="2400" dirty="0" smtClean="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0" y="990600"/>
            <a:ext cx="9144000" cy="1138773"/>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ON-GOING</a:t>
            </a:r>
          </a:p>
          <a:p>
            <a:endParaRPr lang="en-US" sz="2400" dirty="0" smtClean="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0" y="5332274"/>
            <a:ext cx="4267200" cy="1754326"/>
          </a:xfrm>
          <a:prstGeom prst="rect">
            <a:avLst/>
          </a:prstGeom>
          <a:noFill/>
        </p:spPr>
        <p:txBody>
          <a:bodyPr wrap="square" rtlCol="0">
            <a:spAutoFit/>
          </a:bodyPr>
          <a:lstStyle/>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Classroom observation</a:t>
            </a: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Chapter reviews</a:t>
            </a: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Homework assignments</a:t>
            </a:r>
          </a:p>
          <a:p>
            <a:endParaRPr lang="en-US" sz="2400" b="1" dirty="0" smtClean="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0" y="4648200"/>
            <a:ext cx="3276600" cy="1138773"/>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WHAT?</a:t>
            </a:r>
          </a:p>
          <a:p>
            <a:endParaRPr lang="en-US" sz="2400" dirty="0" smtClean="0">
              <a:solidFill>
                <a:schemeClr val="bg1"/>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Documents and Settings\scousin\Local Settings\Temporary Internet Files\Content.IE5\RW5WMBBK\MPj04394840000[1].jpg"/>
          <p:cNvPicPr>
            <a:picLocks noChangeAspect="1" noChangeArrowheads="1"/>
          </p:cNvPicPr>
          <p:nvPr/>
        </p:nvPicPr>
        <p:blipFill>
          <a:blip r:embed="rId3" cstate="print"/>
          <a:srcRect t="22222"/>
          <a:stretch>
            <a:fillRect/>
          </a:stretch>
        </p:blipFill>
        <p:spPr bwMode="auto">
          <a:xfrm>
            <a:off x="-1" y="0"/>
            <a:ext cx="9218791" cy="4800600"/>
          </a:xfrm>
          <a:prstGeom prst="rect">
            <a:avLst/>
          </a:prstGeom>
          <a:noFill/>
        </p:spPr>
      </p:pic>
      <p:sp>
        <p:nvSpPr>
          <p:cNvPr id="6" name="TextBox 5"/>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rPr>
              <a:t>FORMATIVE ASSESSMENTS</a:t>
            </a:r>
          </a:p>
          <a:p>
            <a:endParaRPr lang="en-US" sz="2400" dirty="0" smtClean="0">
              <a:solidFill>
                <a:schemeClr val="bg1"/>
              </a:solidFill>
            </a:endParaRPr>
          </a:p>
        </p:txBody>
      </p:sp>
      <p:sp>
        <p:nvSpPr>
          <p:cNvPr id="5" name="TextBox 4"/>
          <p:cNvSpPr txBox="1"/>
          <p:nvPr/>
        </p:nvSpPr>
        <p:spPr>
          <a:xfrm>
            <a:off x="0" y="990600"/>
            <a:ext cx="9144000" cy="1138773"/>
          </a:xfrm>
          <a:prstGeom prst="rect">
            <a:avLst/>
          </a:prstGeom>
          <a:noFill/>
        </p:spPr>
        <p:txBody>
          <a:bodyPr wrap="square" rtlCol="0">
            <a:spAutoFit/>
          </a:bodyPr>
          <a:lstStyle/>
          <a:p>
            <a:r>
              <a:rPr lang="en-US" sz="4400" b="1" dirty="0" smtClean="0">
                <a:solidFill>
                  <a:srgbClr val="00B0F0"/>
                </a:solidFill>
              </a:rPr>
              <a:t>ON-GOING</a:t>
            </a:r>
          </a:p>
          <a:p>
            <a:endParaRPr lang="en-US" sz="2400" dirty="0" smtClean="0">
              <a:solidFill>
                <a:schemeClr val="bg1"/>
              </a:solidFill>
            </a:endParaRPr>
          </a:p>
        </p:txBody>
      </p:sp>
      <p:sp>
        <p:nvSpPr>
          <p:cNvPr id="10" name="TextBox 9"/>
          <p:cNvSpPr txBox="1"/>
          <p:nvPr/>
        </p:nvSpPr>
        <p:spPr>
          <a:xfrm>
            <a:off x="0" y="4648200"/>
            <a:ext cx="3276600" cy="1138773"/>
          </a:xfrm>
          <a:prstGeom prst="rect">
            <a:avLst/>
          </a:prstGeom>
          <a:noFill/>
        </p:spPr>
        <p:txBody>
          <a:bodyPr wrap="square" rtlCol="0">
            <a:spAutoFit/>
          </a:bodyPr>
          <a:lstStyle/>
          <a:p>
            <a:r>
              <a:rPr lang="en-US" sz="4400" b="1" dirty="0" smtClean="0">
                <a:solidFill>
                  <a:srgbClr val="00B0F0"/>
                </a:solidFill>
              </a:rPr>
              <a:t>WHY?</a:t>
            </a:r>
          </a:p>
          <a:p>
            <a:endParaRPr lang="en-US" sz="2400" dirty="0" smtClean="0">
              <a:solidFill>
                <a:schemeClr val="bg1"/>
              </a:solidFill>
            </a:endParaRPr>
          </a:p>
        </p:txBody>
      </p:sp>
      <p:sp>
        <p:nvSpPr>
          <p:cNvPr id="9" name="TextBox 8"/>
          <p:cNvSpPr txBox="1"/>
          <p:nvPr/>
        </p:nvSpPr>
        <p:spPr>
          <a:xfrm>
            <a:off x="0" y="5332274"/>
            <a:ext cx="9144000" cy="1323439"/>
          </a:xfrm>
          <a:prstGeom prst="rect">
            <a:avLst/>
          </a:prstGeom>
          <a:noFill/>
        </p:spPr>
        <p:txBody>
          <a:bodyPr wrap="square" rtlCol="0">
            <a:spAutoFit/>
          </a:bodyPr>
          <a:lstStyle/>
          <a:p>
            <a:r>
              <a:rPr lang="en-US" sz="2800" b="1" dirty="0" smtClean="0">
                <a:solidFill>
                  <a:schemeClr val="bg1"/>
                </a:solidFill>
              </a:rPr>
              <a:t>Teachers adjust classroom instruction based on this immediate feedback.</a:t>
            </a:r>
          </a:p>
          <a:p>
            <a:endParaRPr lang="en-US" sz="2400" b="1" dirty="0" smtClean="0">
              <a:solidFill>
                <a:schemeClr val="bg1"/>
              </a:solidFill>
            </a:endParaRPr>
          </a:p>
        </p:txBody>
      </p:sp>
      <p:sp>
        <p:nvSpPr>
          <p:cNvPr id="8" name="Footer Placeholder 7"/>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Documents and Settings\scousin\Local Settings\Temporary Internet Files\Content.IE5\RW5WMBBK\MPj04394840000[1].jpg"/>
          <p:cNvPicPr>
            <a:picLocks noChangeAspect="1" noChangeArrowheads="1"/>
          </p:cNvPicPr>
          <p:nvPr/>
        </p:nvPicPr>
        <p:blipFill>
          <a:blip r:embed="rId3" cstate="print"/>
          <a:srcRect t="22222"/>
          <a:stretch>
            <a:fillRect/>
          </a:stretch>
        </p:blipFill>
        <p:spPr bwMode="auto">
          <a:xfrm>
            <a:off x="-1" y="0"/>
            <a:ext cx="9218791" cy="4800600"/>
          </a:xfrm>
          <a:prstGeom prst="rect">
            <a:avLst/>
          </a:prstGeom>
          <a:noFill/>
        </p:spPr>
      </p:pic>
      <p:sp>
        <p:nvSpPr>
          <p:cNvPr id="6" name="TextBox 5"/>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rPr>
              <a:t>FORMATIVE ASSESSMENTS</a:t>
            </a:r>
          </a:p>
          <a:p>
            <a:endParaRPr lang="en-US" sz="2400" dirty="0" smtClean="0">
              <a:solidFill>
                <a:schemeClr val="bg1"/>
              </a:solidFill>
            </a:endParaRPr>
          </a:p>
        </p:txBody>
      </p:sp>
      <p:sp>
        <p:nvSpPr>
          <p:cNvPr id="5" name="TextBox 4"/>
          <p:cNvSpPr txBox="1"/>
          <p:nvPr/>
        </p:nvSpPr>
        <p:spPr>
          <a:xfrm>
            <a:off x="0" y="990600"/>
            <a:ext cx="9144000" cy="1138773"/>
          </a:xfrm>
          <a:prstGeom prst="rect">
            <a:avLst/>
          </a:prstGeom>
          <a:noFill/>
        </p:spPr>
        <p:txBody>
          <a:bodyPr wrap="square" rtlCol="0">
            <a:spAutoFit/>
          </a:bodyPr>
          <a:lstStyle/>
          <a:p>
            <a:r>
              <a:rPr lang="en-US" sz="4400" b="1" dirty="0" smtClean="0">
                <a:solidFill>
                  <a:srgbClr val="00B0F0"/>
                </a:solidFill>
              </a:rPr>
              <a:t>ON-GOING</a:t>
            </a:r>
          </a:p>
          <a:p>
            <a:endParaRPr lang="en-US" sz="2400" dirty="0" smtClean="0">
              <a:solidFill>
                <a:schemeClr val="bg1"/>
              </a:solidFill>
            </a:endParaRPr>
          </a:p>
        </p:txBody>
      </p:sp>
      <p:sp>
        <p:nvSpPr>
          <p:cNvPr id="10" name="TextBox 9"/>
          <p:cNvSpPr txBox="1"/>
          <p:nvPr/>
        </p:nvSpPr>
        <p:spPr>
          <a:xfrm>
            <a:off x="0" y="4648200"/>
            <a:ext cx="9144000" cy="1138773"/>
          </a:xfrm>
          <a:prstGeom prst="rect">
            <a:avLst/>
          </a:prstGeom>
          <a:noFill/>
        </p:spPr>
        <p:txBody>
          <a:bodyPr wrap="square" rtlCol="0">
            <a:spAutoFit/>
          </a:bodyPr>
          <a:lstStyle/>
          <a:p>
            <a:r>
              <a:rPr lang="en-US" sz="4400" b="1" dirty="0" smtClean="0">
                <a:solidFill>
                  <a:srgbClr val="00B0F0"/>
                </a:solidFill>
              </a:rPr>
              <a:t>HOW ARE PARENTS INFORMED?</a:t>
            </a:r>
          </a:p>
          <a:p>
            <a:endParaRPr lang="en-US" sz="2400" dirty="0" smtClean="0">
              <a:solidFill>
                <a:schemeClr val="bg1"/>
              </a:solidFill>
            </a:endParaRPr>
          </a:p>
        </p:txBody>
      </p:sp>
      <p:sp>
        <p:nvSpPr>
          <p:cNvPr id="9" name="TextBox 8"/>
          <p:cNvSpPr txBox="1"/>
          <p:nvPr/>
        </p:nvSpPr>
        <p:spPr>
          <a:xfrm>
            <a:off x="0" y="5332274"/>
            <a:ext cx="9144000" cy="1754326"/>
          </a:xfrm>
          <a:prstGeom prst="rect">
            <a:avLst/>
          </a:prstGeom>
          <a:noFill/>
        </p:spPr>
        <p:txBody>
          <a:bodyPr wrap="square" rtlCol="0">
            <a:spAutoFit/>
          </a:bodyPr>
          <a:lstStyle/>
          <a:p>
            <a:pPr>
              <a:buFont typeface="Arial" pitchFamily="34" charset="0"/>
              <a:buChar char="•"/>
            </a:pPr>
            <a:r>
              <a:rPr lang="en-US" sz="2800" b="1" dirty="0" smtClean="0">
                <a:solidFill>
                  <a:schemeClr val="bg1"/>
                </a:solidFill>
              </a:rPr>
              <a:t>Report Cards/Progress Reports</a:t>
            </a:r>
          </a:p>
          <a:p>
            <a:pPr>
              <a:buFont typeface="Arial" pitchFamily="34" charset="0"/>
              <a:buChar char="•"/>
            </a:pPr>
            <a:r>
              <a:rPr lang="en-US" sz="2800" b="1" dirty="0" smtClean="0">
                <a:solidFill>
                  <a:schemeClr val="bg1"/>
                </a:solidFill>
              </a:rPr>
              <a:t>Conferences</a:t>
            </a:r>
          </a:p>
          <a:p>
            <a:pPr>
              <a:buFont typeface="Arial" pitchFamily="34" charset="0"/>
              <a:buChar char="•"/>
            </a:pPr>
            <a:r>
              <a:rPr lang="en-US" sz="2800" b="1" dirty="0" smtClean="0">
                <a:solidFill>
                  <a:schemeClr val="bg1"/>
                </a:solidFill>
              </a:rPr>
              <a:t>Phone  Calls</a:t>
            </a:r>
          </a:p>
          <a:p>
            <a:endParaRPr lang="en-US" sz="2400" b="1" dirty="0" smtClean="0">
              <a:solidFill>
                <a:schemeClr val="bg1"/>
              </a:solidFill>
            </a:endParaRPr>
          </a:p>
        </p:txBody>
      </p:sp>
      <p:sp>
        <p:nvSpPr>
          <p:cNvPr id="8" name="Footer Placeholder 7"/>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rot="21252705">
            <a:off x="625345" y="1165173"/>
            <a:ext cx="4294220" cy="5062694"/>
            <a:chOff x="1295400" y="1524000"/>
            <a:chExt cx="3419307" cy="3886200"/>
          </a:xfrm>
        </p:grpSpPr>
        <p:sp>
          <p:nvSpPr>
            <p:cNvPr id="16" name="Rectangle 15"/>
            <p:cNvSpPr/>
            <p:nvPr/>
          </p:nvSpPr>
          <p:spPr>
            <a:xfrm>
              <a:off x="1295400" y="1524000"/>
              <a:ext cx="3124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tudent Big_Thinker_Of_Tomorrow_by_Qwerty1256.jpg"/>
            <p:cNvPicPr>
              <a:picLocks noChangeAspect="1"/>
            </p:cNvPicPr>
            <p:nvPr/>
          </p:nvPicPr>
          <p:blipFill>
            <a:blip r:embed="rId3" cstate="print"/>
            <a:srcRect r="26667"/>
            <a:stretch>
              <a:fillRect/>
            </a:stretch>
          </p:blipFill>
          <p:spPr>
            <a:xfrm>
              <a:off x="1447800" y="1676400"/>
              <a:ext cx="2819399" cy="2883476"/>
            </a:xfrm>
            <a:prstGeom prst="rect">
              <a:avLst/>
            </a:prstGeom>
          </p:spPr>
        </p:pic>
        <p:sp>
          <p:nvSpPr>
            <p:cNvPr id="17" name="TextBox 16"/>
            <p:cNvSpPr txBox="1"/>
            <p:nvPr/>
          </p:nvSpPr>
          <p:spPr>
            <a:xfrm rot="21561017">
              <a:off x="1514308" y="4603544"/>
              <a:ext cx="3200399" cy="448882"/>
            </a:xfrm>
            <a:prstGeom prst="rect">
              <a:avLst/>
            </a:prstGeom>
            <a:noFill/>
          </p:spPr>
          <p:txBody>
            <a:bodyPr wrap="square" rtlCol="0">
              <a:spAutoFit/>
            </a:bodyPr>
            <a:lstStyle/>
            <a:p>
              <a:r>
                <a:rPr lang="en-US" sz="3200" b="1" dirty="0" smtClean="0">
                  <a:latin typeface="Arial Narrow" pitchFamily="34" charset="0"/>
                </a:rPr>
                <a:t>a snapshot in time</a:t>
              </a:r>
              <a:endParaRPr lang="en-US" sz="3200" b="1" dirty="0">
                <a:latin typeface="Arial Narrow" pitchFamily="34" charset="0"/>
              </a:endParaRPr>
            </a:p>
          </p:txBody>
        </p:sp>
      </p:grpSp>
      <p:sp>
        <p:nvSpPr>
          <p:cNvPr id="19" name="TextBox 18"/>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SUMMATIVE ASSESSMENTS</a:t>
            </a:r>
          </a:p>
          <a:p>
            <a:endParaRPr lang="en-US" sz="2400" dirty="0" smtClean="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4800600" y="990600"/>
            <a:ext cx="4572000" cy="1815882"/>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STANDARDIZED</a:t>
            </a:r>
          </a:p>
          <a:p>
            <a:r>
              <a:rPr lang="en-US" sz="4400" b="1" dirty="0" smtClean="0">
                <a:solidFill>
                  <a:srgbClr val="00B0F0"/>
                </a:solidFill>
                <a:effectLst>
                  <a:outerShdw blurRad="38100" dist="38100" dir="2700000" algn="tl">
                    <a:srgbClr val="000000">
                      <a:alpha val="43137"/>
                    </a:srgbClr>
                  </a:outerShdw>
                </a:effectLst>
              </a:rPr>
              <a:t>TESTS</a:t>
            </a:r>
          </a:p>
          <a:p>
            <a:endParaRPr lang="en-US" sz="2400" dirty="0" smtClean="0">
              <a:solidFill>
                <a:schemeClr val="bg1"/>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
          <p:cNvGrpSpPr/>
          <p:nvPr/>
        </p:nvGrpSpPr>
        <p:grpSpPr>
          <a:xfrm rot="21252705">
            <a:off x="625885" y="1175863"/>
            <a:ext cx="4082230" cy="5062694"/>
            <a:chOff x="1295400" y="1524000"/>
            <a:chExt cx="3250509" cy="3886200"/>
          </a:xfrm>
        </p:grpSpPr>
        <p:sp>
          <p:nvSpPr>
            <p:cNvPr id="16" name="Rectangle 15"/>
            <p:cNvSpPr/>
            <p:nvPr/>
          </p:nvSpPr>
          <p:spPr>
            <a:xfrm>
              <a:off x="1295400" y="1524000"/>
              <a:ext cx="3124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tudent Big_Thinker_Of_Tomorrow_by_Qwerty1256.jpg"/>
            <p:cNvPicPr>
              <a:picLocks noChangeAspect="1"/>
            </p:cNvPicPr>
            <p:nvPr/>
          </p:nvPicPr>
          <p:blipFill>
            <a:blip r:embed="rId3" cstate="print"/>
            <a:srcRect r="26667"/>
            <a:stretch>
              <a:fillRect/>
            </a:stretch>
          </p:blipFill>
          <p:spPr>
            <a:xfrm>
              <a:off x="1447800" y="1676400"/>
              <a:ext cx="2819399" cy="2883476"/>
            </a:xfrm>
            <a:prstGeom prst="rect">
              <a:avLst/>
            </a:prstGeom>
          </p:spPr>
        </p:pic>
        <p:sp>
          <p:nvSpPr>
            <p:cNvPr id="17" name="TextBox 16"/>
            <p:cNvSpPr txBox="1"/>
            <p:nvPr/>
          </p:nvSpPr>
          <p:spPr>
            <a:xfrm rot="21055156">
              <a:off x="1345509" y="4621958"/>
              <a:ext cx="3200400" cy="646331"/>
            </a:xfrm>
            <a:prstGeom prst="rect">
              <a:avLst/>
            </a:prstGeom>
            <a:noFill/>
          </p:spPr>
          <p:txBody>
            <a:bodyPr wrap="square" rtlCol="0">
              <a:spAutoFit/>
            </a:bodyPr>
            <a:lstStyle/>
            <a:p>
              <a:r>
                <a:rPr lang="en-US" sz="3600" b="1" dirty="0" smtClean="0">
                  <a:latin typeface="Loved by the King" pitchFamily="2" charset="0"/>
                </a:rPr>
                <a:t>a snapshot in time</a:t>
              </a:r>
              <a:endParaRPr lang="en-US" sz="3600" b="1" dirty="0">
                <a:latin typeface="Loved by the King" pitchFamily="2" charset="0"/>
              </a:endParaRPr>
            </a:p>
          </p:txBody>
        </p:sp>
      </p:grpSp>
      <p:sp>
        <p:nvSpPr>
          <p:cNvPr id="19" name="TextBox 18"/>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SUMMATIVE ASSESSMENTS</a:t>
            </a:r>
          </a:p>
          <a:p>
            <a:endParaRPr lang="en-US" sz="2400" dirty="0" smtClean="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800600" y="990600"/>
            <a:ext cx="4572000" cy="1815882"/>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STANDARDIZED</a:t>
            </a:r>
          </a:p>
          <a:p>
            <a:r>
              <a:rPr lang="en-US" sz="4400" b="1" dirty="0" smtClean="0">
                <a:solidFill>
                  <a:srgbClr val="00B0F0"/>
                </a:solidFill>
                <a:effectLst>
                  <a:outerShdw blurRad="38100" dist="38100" dir="2700000" algn="tl">
                    <a:srgbClr val="000000">
                      <a:alpha val="43137"/>
                    </a:srgbClr>
                  </a:outerShdw>
                </a:effectLst>
              </a:rPr>
              <a:t>TESTS</a:t>
            </a:r>
          </a:p>
          <a:p>
            <a:endParaRPr lang="en-US" sz="2400" dirty="0" smtClean="0">
              <a:solidFill>
                <a:schemeClr val="bg1"/>
              </a:solidFill>
              <a:effectLst>
                <a:outerShdw blurRad="38100" dist="38100" dir="2700000" algn="tl">
                  <a:srgbClr val="000000">
                    <a:alpha val="43137"/>
                  </a:srgbClr>
                </a:outerShdw>
              </a:effectLst>
            </a:endParaRPr>
          </a:p>
        </p:txBody>
      </p:sp>
      <p:sp>
        <p:nvSpPr>
          <p:cNvPr id="23" name="Rectangle 22"/>
          <p:cNvSpPr/>
          <p:nvPr/>
        </p:nvSpPr>
        <p:spPr>
          <a:xfrm rot="259192">
            <a:off x="566098" y="1642777"/>
            <a:ext cx="3923602" cy="506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81841">
            <a:off x="546048" y="5405382"/>
            <a:ext cx="4019299" cy="584775"/>
          </a:xfrm>
          <a:prstGeom prst="rect">
            <a:avLst/>
          </a:prstGeom>
          <a:noFill/>
        </p:spPr>
        <p:txBody>
          <a:bodyPr wrap="square" rtlCol="0">
            <a:spAutoFit/>
          </a:bodyPr>
          <a:lstStyle/>
          <a:p>
            <a:r>
              <a:rPr lang="en-US" sz="3200" b="1" dirty="0" smtClean="0">
                <a:latin typeface="Arial Narrow" pitchFamily="34" charset="0"/>
              </a:rPr>
              <a:t>It’s just one race (test)</a:t>
            </a:r>
            <a:endParaRPr lang="en-US" sz="3200" b="1" dirty="0">
              <a:latin typeface="Arial Narrow" pitchFamily="34" charset="0"/>
            </a:endParaRPr>
          </a:p>
        </p:txBody>
      </p:sp>
      <p:pic>
        <p:nvPicPr>
          <p:cNvPr id="27" name="Picture 26" descr="Run_Hard__Live_Life_by_padawan71.jpg"/>
          <p:cNvPicPr>
            <a:picLocks noChangeAspect="1"/>
          </p:cNvPicPr>
          <p:nvPr/>
        </p:nvPicPr>
        <p:blipFill>
          <a:blip r:embed="rId4" cstate="print">
            <a:lum bright="17000"/>
          </a:blip>
          <a:srcRect l="4150" t="3333" r="5787" b="38889"/>
          <a:stretch>
            <a:fillRect/>
          </a:stretch>
        </p:blipFill>
        <p:spPr>
          <a:xfrm rot="269463">
            <a:off x="792795" y="1888098"/>
            <a:ext cx="3594107" cy="3398065"/>
          </a:xfrm>
          <a:prstGeom prst="rect">
            <a:avLst/>
          </a:prstGeom>
        </p:spPr>
      </p:pic>
      <p:sp>
        <p:nvSpPr>
          <p:cNvPr id="12" name="TextBox 11"/>
          <p:cNvSpPr txBox="1"/>
          <p:nvPr/>
        </p:nvSpPr>
        <p:spPr>
          <a:xfrm>
            <a:off x="4800600" y="3503474"/>
            <a:ext cx="4267200" cy="3046988"/>
          </a:xfrm>
          <a:prstGeom prst="rect">
            <a:avLst/>
          </a:prstGeom>
          <a:noFill/>
        </p:spPr>
        <p:txBody>
          <a:bodyPr wrap="square" rtlCol="0">
            <a:spAutoFit/>
          </a:bodyPr>
          <a:lstStyle/>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Use one standard to measure all students at the same time.</a:t>
            </a:r>
          </a:p>
          <a:p>
            <a:pPr>
              <a:buFont typeface="Arial" pitchFamily="34" charset="0"/>
              <a:buChar char="•"/>
            </a:pPr>
            <a:r>
              <a:rPr lang="en-US" sz="2800" b="1" dirty="0" smtClean="0">
                <a:solidFill>
                  <a:schemeClr val="bg1"/>
                </a:solidFill>
                <a:effectLst>
                  <a:outerShdw blurRad="38100" dist="38100" dir="2700000" algn="tl">
                    <a:srgbClr val="000000">
                      <a:alpha val="43137"/>
                    </a:srgbClr>
                  </a:outerShdw>
                </a:effectLst>
              </a:rPr>
              <a:t>Determine if students are proficient (on grade level) in the tested area. </a:t>
            </a:r>
          </a:p>
          <a:p>
            <a:endParaRPr lang="en-US" sz="2400" b="1" dirty="0" smtClean="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800600" y="2819400"/>
            <a:ext cx="3276600" cy="1138773"/>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WHAT?</a:t>
            </a:r>
          </a:p>
          <a:p>
            <a:endParaRPr lang="en-US" sz="2400" dirty="0" smtClean="0">
              <a:solidFill>
                <a:schemeClr val="bg1"/>
              </a:solidFill>
              <a:effectLst>
                <a:outerShdw blurRad="38100" dist="38100" dir="2700000" algn="tl">
                  <a:srgbClr val="000000">
                    <a:alpha val="43137"/>
                  </a:srgbClr>
                </a:outerShdw>
              </a:effectLst>
            </a:endParaRPr>
          </a:p>
        </p:txBody>
      </p:sp>
      <p:sp>
        <p:nvSpPr>
          <p:cNvPr id="18" name="Footer Placeholder 17"/>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path path="circle">
              <a:fillToRect r="100000" b="100000"/>
            </a:path>
            <a:tileRect l="-100000" t="-100000"/>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
          <p:cNvGrpSpPr/>
          <p:nvPr/>
        </p:nvGrpSpPr>
        <p:grpSpPr>
          <a:xfrm rot="21252705">
            <a:off x="625885" y="1175863"/>
            <a:ext cx="4082230" cy="5062694"/>
            <a:chOff x="1295400" y="1524000"/>
            <a:chExt cx="3250509" cy="3886200"/>
          </a:xfrm>
        </p:grpSpPr>
        <p:sp>
          <p:nvSpPr>
            <p:cNvPr id="16" name="Rectangle 15"/>
            <p:cNvSpPr/>
            <p:nvPr/>
          </p:nvSpPr>
          <p:spPr>
            <a:xfrm>
              <a:off x="1295400" y="1524000"/>
              <a:ext cx="3124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tudent Big_Thinker_Of_Tomorrow_by_Qwerty1256.jpg"/>
            <p:cNvPicPr>
              <a:picLocks noChangeAspect="1"/>
            </p:cNvPicPr>
            <p:nvPr/>
          </p:nvPicPr>
          <p:blipFill>
            <a:blip r:embed="rId3" cstate="print"/>
            <a:srcRect r="26667"/>
            <a:stretch>
              <a:fillRect/>
            </a:stretch>
          </p:blipFill>
          <p:spPr>
            <a:xfrm>
              <a:off x="1447800" y="1676400"/>
              <a:ext cx="2819399" cy="2883476"/>
            </a:xfrm>
            <a:prstGeom prst="rect">
              <a:avLst/>
            </a:prstGeom>
          </p:spPr>
        </p:pic>
        <p:sp>
          <p:nvSpPr>
            <p:cNvPr id="17" name="TextBox 16"/>
            <p:cNvSpPr txBox="1"/>
            <p:nvPr/>
          </p:nvSpPr>
          <p:spPr>
            <a:xfrm rot="21055156">
              <a:off x="1345509" y="4621958"/>
              <a:ext cx="3200400" cy="646331"/>
            </a:xfrm>
            <a:prstGeom prst="rect">
              <a:avLst/>
            </a:prstGeom>
            <a:noFill/>
          </p:spPr>
          <p:txBody>
            <a:bodyPr wrap="square" rtlCol="0">
              <a:spAutoFit/>
            </a:bodyPr>
            <a:lstStyle/>
            <a:p>
              <a:r>
                <a:rPr lang="en-US" sz="3600" b="1" dirty="0" smtClean="0">
                  <a:latin typeface="Loved by the King" pitchFamily="2" charset="0"/>
                </a:rPr>
                <a:t>a snapshot in time</a:t>
              </a:r>
              <a:endParaRPr lang="en-US" sz="3600" b="1" dirty="0">
                <a:latin typeface="Loved by the King" pitchFamily="2" charset="0"/>
              </a:endParaRPr>
            </a:p>
          </p:txBody>
        </p:sp>
      </p:grpSp>
      <p:sp>
        <p:nvSpPr>
          <p:cNvPr id="19" name="TextBox 18"/>
          <p:cNvSpPr txBox="1"/>
          <p:nvPr/>
        </p:nvSpPr>
        <p:spPr>
          <a:xfrm>
            <a:off x="0" y="247471"/>
            <a:ext cx="9144000" cy="1200329"/>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rPr>
              <a:t>SUMMATIVE ASSESSMENTS</a:t>
            </a:r>
          </a:p>
          <a:p>
            <a:endParaRPr lang="en-US" sz="2400" dirty="0" smtClean="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800600" y="990600"/>
            <a:ext cx="4572000" cy="1815882"/>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STANDARDIZED</a:t>
            </a:r>
          </a:p>
          <a:p>
            <a:r>
              <a:rPr lang="en-US" sz="4400" b="1" dirty="0" smtClean="0">
                <a:solidFill>
                  <a:srgbClr val="00B0F0"/>
                </a:solidFill>
                <a:effectLst>
                  <a:outerShdw blurRad="38100" dist="38100" dir="2700000" algn="tl">
                    <a:srgbClr val="000000">
                      <a:alpha val="43137"/>
                    </a:srgbClr>
                  </a:outerShdw>
                </a:effectLst>
              </a:rPr>
              <a:t>TESTS</a:t>
            </a:r>
          </a:p>
          <a:p>
            <a:endParaRPr lang="en-US" sz="2400" dirty="0" smtClean="0">
              <a:solidFill>
                <a:schemeClr val="bg1"/>
              </a:solidFill>
              <a:effectLst>
                <a:outerShdw blurRad="38100" dist="38100" dir="2700000" algn="tl">
                  <a:srgbClr val="000000">
                    <a:alpha val="43137"/>
                  </a:srgbClr>
                </a:outerShdw>
              </a:effectLst>
            </a:endParaRPr>
          </a:p>
        </p:txBody>
      </p:sp>
      <p:sp>
        <p:nvSpPr>
          <p:cNvPr id="23" name="Rectangle 22"/>
          <p:cNvSpPr/>
          <p:nvPr/>
        </p:nvSpPr>
        <p:spPr>
          <a:xfrm rot="259192">
            <a:off x="566098" y="1642777"/>
            <a:ext cx="3923602" cy="506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21314348">
            <a:off x="483679" y="5779307"/>
            <a:ext cx="4019299" cy="646331"/>
          </a:xfrm>
          <a:prstGeom prst="rect">
            <a:avLst/>
          </a:prstGeom>
          <a:noFill/>
        </p:spPr>
        <p:txBody>
          <a:bodyPr wrap="square" rtlCol="0">
            <a:spAutoFit/>
          </a:bodyPr>
          <a:lstStyle/>
          <a:p>
            <a:r>
              <a:rPr lang="en-US" sz="3600" b="1" dirty="0" smtClean="0">
                <a:latin typeface="Loved by the King" pitchFamily="2" charset="0"/>
              </a:rPr>
              <a:t>It’s just one race (test)</a:t>
            </a:r>
            <a:endParaRPr lang="en-US" sz="3600" b="1" dirty="0">
              <a:latin typeface="Loved by the King" pitchFamily="2" charset="0"/>
            </a:endParaRPr>
          </a:p>
        </p:txBody>
      </p:sp>
      <p:sp>
        <p:nvSpPr>
          <p:cNvPr id="12" name="TextBox 11"/>
          <p:cNvSpPr txBox="1"/>
          <p:nvPr/>
        </p:nvSpPr>
        <p:spPr>
          <a:xfrm>
            <a:off x="4953000" y="3579674"/>
            <a:ext cx="4267200" cy="2616101"/>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Summative assessments evaluate the effectiveness of programs, instructions, and curriculum for an entire school or program. </a:t>
            </a:r>
          </a:p>
          <a:p>
            <a:endParaRPr lang="en-US" sz="2400" b="1" dirty="0" smtClean="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953000" y="2895600"/>
            <a:ext cx="3276600" cy="1138773"/>
          </a:xfrm>
          <a:prstGeom prst="rect">
            <a:avLst/>
          </a:prstGeom>
          <a:noFill/>
        </p:spPr>
        <p:txBody>
          <a:bodyPr wrap="square" rtlCol="0">
            <a:spAutoFit/>
          </a:bodyPr>
          <a:lstStyle/>
          <a:p>
            <a:r>
              <a:rPr lang="en-US" sz="4400" b="1" dirty="0" smtClean="0">
                <a:solidFill>
                  <a:srgbClr val="00B0F0"/>
                </a:solidFill>
                <a:effectLst>
                  <a:outerShdw blurRad="38100" dist="38100" dir="2700000" algn="tl">
                    <a:srgbClr val="000000">
                      <a:alpha val="43137"/>
                    </a:srgbClr>
                  </a:outerShdw>
                </a:effectLst>
              </a:rPr>
              <a:t>WHY?</a:t>
            </a:r>
          </a:p>
          <a:p>
            <a:endParaRPr lang="en-US" sz="2400" dirty="0" smtClean="0">
              <a:solidFill>
                <a:schemeClr val="bg1"/>
              </a:solidFill>
              <a:effectLst>
                <a:outerShdw blurRad="38100" dist="38100" dir="2700000" algn="tl">
                  <a:srgbClr val="000000">
                    <a:alpha val="43137"/>
                  </a:srgbClr>
                </a:outerShdw>
              </a:effectLst>
            </a:endParaRPr>
          </a:p>
        </p:txBody>
      </p:sp>
      <p:pic>
        <p:nvPicPr>
          <p:cNvPr id="21" name="Picture 20" descr="Run_Hard__Live_Life_by_padawan71.jpg"/>
          <p:cNvPicPr>
            <a:picLocks noChangeAspect="1"/>
          </p:cNvPicPr>
          <p:nvPr/>
        </p:nvPicPr>
        <p:blipFill>
          <a:blip r:embed="rId4" cstate="print">
            <a:lum bright="17000"/>
          </a:blip>
          <a:srcRect l="4150" t="3333" r="5787" b="38889"/>
          <a:stretch>
            <a:fillRect/>
          </a:stretch>
        </p:blipFill>
        <p:spPr>
          <a:xfrm rot="269463">
            <a:off x="792795" y="1888098"/>
            <a:ext cx="3594107" cy="3398065"/>
          </a:xfrm>
          <a:prstGeom prst="rect">
            <a:avLst/>
          </a:prstGeom>
        </p:spPr>
      </p:pic>
      <p:grpSp>
        <p:nvGrpSpPr>
          <p:cNvPr id="28" name="Group 27"/>
          <p:cNvGrpSpPr/>
          <p:nvPr/>
        </p:nvGrpSpPr>
        <p:grpSpPr>
          <a:xfrm rot="21172421">
            <a:off x="379041" y="1535290"/>
            <a:ext cx="4342272" cy="5062694"/>
            <a:chOff x="-4108701" y="2709578"/>
            <a:chExt cx="4342272" cy="5062694"/>
          </a:xfrm>
        </p:grpSpPr>
        <p:sp>
          <p:nvSpPr>
            <p:cNvPr id="22" name="Rectangle 21"/>
            <p:cNvSpPr/>
            <p:nvPr/>
          </p:nvSpPr>
          <p:spPr>
            <a:xfrm rot="259192">
              <a:off x="-4108701" y="2709578"/>
              <a:ext cx="3923602" cy="5062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65833">
              <a:off x="-3785728" y="6693822"/>
              <a:ext cx="4019299" cy="584775"/>
            </a:xfrm>
            <a:prstGeom prst="rect">
              <a:avLst/>
            </a:prstGeom>
            <a:noFill/>
          </p:spPr>
          <p:txBody>
            <a:bodyPr wrap="square" rtlCol="0">
              <a:spAutoFit/>
            </a:bodyPr>
            <a:lstStyle/>
            <a:p>
              <a:r>
                <a:rPr lang="en-US" sz="3200" b="1" dirty="0" smtClean="0">
                  <a:latin typeface="Arial Narrow" pitchFamily="34" charset="0"/>
                </a:rPr>
                <a:t>Where did I place?</a:t>
              </a:r>
              <a:endParaRPr lang="en-US" sz="3200" b="1" dirty="0">
                <a:latin typeface="Arial Narrow" pitchFamily="34" charset="0"/>
              </a:endParaRPr>
            </a:p>
          </p:txBody>
        </p:sp>
        <p:pic>
          <p:nvPicPr>
            <p:cNvPr id="20" name="Picture 19" descr="run Boy__s_Cross_Country_Race_by_spiderling00.png"/>
            <p:cNvPicPr>
              <a:picLocks noChangeAspect="1"/>
            </p:cNvPicPr>
            <p:nvPr/>
          </p:nvPicPr>
          <p:blipFill>
            <a:blip r:embed="rId5" cstate="print"/>
            <a:srcRect l="3840" t="4134" r="38460" b="9868"/>
            <a:stretch>
              <a:fillRect/>
            </a:stretch>
          </p:blipFill>
          <p:spPr>
            <a:xfrm rot="227609">
              <a:off x="-3855428" y="2931605"/>
              <a:ext cx="3508100" cy="3508100"/>
            </a:xfrm>
            <a:prstGeom prst="rect">
              <a:avLst/>
            </a:prstGeom>
          </p:spPr>
        </p:pic>
      </p:grpSp>
      <p:sp>
        <p:nvSpPr>
          <p:cNvPr id="18" name="Footer Placeholder 17"/>
          <p:cNvSpPr>
            <a:spLocks noGrp="1"/>
          </p:cNvSpPr>
          <p:nvPr>
            <p:ph type="ftr" sz="quarter" idx="11"/>
          </p:nvPr>
        </p:nvSpPr>
        <p:spPr/>
        <p:txBody>
          <a:bodyPr/>
          <a:lstStyle/>
          <a:p>
            <a:r>
              <a:rPr lang="en-US" smtClean="0"/>
              <a:t>TESTING: How We Measure Academic Achievement</a:t>
            </a:r>
            <a:endParaRPr lang="en-US"/>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1725</Words>
  <Application>Microsoft Office PowerPoint</Application>
  <PresentationFormat>On-screen Show (4:3)</PresentationFormat>
  <Paragraphs>307</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Arial Narrow</vt:lpstr>
      <vt:lpstr>Loved by the King</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Wichita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rcook</dc:creator>
  <cp:lastModifiedBy>rcook</cp:lastModifiedBy>
  <cp:revision>51</cp:revision>
  <dcterms:created xsi:type="dcterms:W3CDTF">2010-07-01T17:54:56Z</dcterms:created>
  <dcterms:modified xsi:type="dcterms:W3CDTF">2010-07-26T15:05:48Z</dcterms:modified>
</cp:coreProperties>
</file>